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7" r:id="rId2"/>
  </p:sldMasterIdLst>
  <p:notesMasterIdLst>
    <p:notesMasterId r:id="rId50"/>
  </p:notesMasterIdLst>
  <p:handoutMasterIdLst>
    <p:handoutMasterId r:id="rId51"/>
  </p:handoutMasterIdLst>
  <p:sldIdLst>
    <p:sldId id="383" r:id="rId3"/>
    <p:sldId id="847" r:id="rId4"/>
    <p:sldId id="848" r:id="rId5"/>
    <p:sldId id="826" r:id="rId6"/>
    <p:sldId id="850" r:id="rId7"/>
    <p:sldId id="856" r:id="rId8"/>
    <p:sldId id="857" r:id="rId9"/>
    <p:sldId id="858" r:id="rId10"/>
    <p:sldId id="859" r:id="rId11"/>
    <p:sldId id="860" r:id="rId12"/>
    <p:sldId id="874" r:id="rId13"/>
    <p:sldId id="875" r:id="rId14"/>
    <p:sldId id="876" r:id="rId15"/>
    <p:sldId id="877" r:id="rId16"/>
    <p:sldId id="878" r:id="rId17"/>
    <p:sldId id="879" r:id="rId18"/>
    <p:sldId id="880" r:id="rId19"/>
    <p:sldId id="881" r:id="rId20"/>
    <p:sldId id="851" r:id="rId21"/>
    <p:sldId id="852" r:id="rId22"/>
    <p:sldId id="853" r:id="rId23"/>
    <p:sldId id="855" r:id="rId24"/>
    <p:sldId id="854" r:id="rId25"/>
    <p:sldId id="861" r:id="rId26"/>
    <p:sldId id="862" r:id="rId27"/>
    <p:sldId id="866" r:id="rId28"/>
    <p:sldId id="863" r:id="rId29"/>
    <p:sldId id="865" r:id="rId30"/>
    <p:sldId id="867" r:id="rId31"/>
    <p:sldId id="868" r:id="rId32"/>
    <p:sldId id="869" r:id="rId33"/>
    <p:sldId id="870" r:id="rId34"/>
    <p:sldId id="871" r:id="rId35"/>
    <p:sldId id="872" r:id="rId36"/>
    <p:sldId id="873" r:id="rId37"/>
    <p:sldId id="882" r:id="rId38"/>
    <p:sldId id="883" r:id="rId39"/>
    <p:sldId id="884" r:id="rId40"/>
    <p:sldId id="885" r:id="rId41"/>
    <p:sldId id="886" r:id="rId42"/>
    <p:sldId id="892" r:id="rId43"/>
    <p:sldId id="887" r:id="rId44"/>
    <p:sldId id="888" r:id="rId45"/>
    <p:sldId id="889" r:id="rId46"/>
    <p:sldId id="890" r:id="rId47"/>
    <p:sldId id="891" r:id="rId48"/>
    <p:sldId id="429" r:id="rId49"/>
  </p:sldIdLst>
  <p:sldSz cx="9906000" cy="6858000" type="A4"/>
  <p:notesSz cx="9928225" cy="6797675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  <a:srgbClr val="FF2600"/>
    <a:srgbClr val="0000CC"/>
    <a:srgbClr val="339933"/>
    <a:srgbClr val="003366"/>
    <a:srgbClr val="003300"/>
    <a:srgbClr val="FF3300"/>
    <a:srgbClr val="FFFFCC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49" autoAdjust="0"/>
    <p:restoredTop sz="95545" autoAdjust="0"/>
  </p:normalViewPr>
  <p:slideViewPr>
    <p:cSldViewPr snapToGrid="0">
      <p:cViewPr varScale="1">
        <p:scale>
          <a:sx n="65" d="100"/>
          <a:sy n="65" d="100"/>
        </p:scale>
        <p:origin x="720" y="40"/>
      </p:cViewPr>
      <p:guideLst>
        <p:guide orient="horz" pos="2160"/>
        <p:guide pos="2880"/>
        <p:guide pos="31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A5041-4731-466F-9E7E-F6A4DD95212F}" type="datetimeFigureOut">
              <a:rPr lang="en-AU" smtClean="0"/>
              <a:pPr/>
              <a:t>30/10/2021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75A04-6505-418D-813C-EE80D3BF15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3826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A6623-EA9C-4AB8-808B-D2F58E215A9A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4200" y="509588"/>
            <a:ext cx="36798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96FC2-5013-442D-9BC9-EB1C26F840D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382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6FC2-5013-442D-9BC9-EB1C26F840D0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3976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6FC2-5013-442D-9BC9-EB1C26F840D0}" type="slidenum">
              <a:rPr lang="id-ID" smtClean="0">
                <a:solidFill>
                  <a:prstClr val="black"/>
                </a:solidFill>
              </a:rPr>
              <a:pPr/>
              <a:t>3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65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6FC2-5013-442D-9BC9-EB1C26F840D0}" type="slidenum">
              <a:rPr lang="id-ID" smtClean="0">
                <a:solidFill>
                  <a:prstClr val="black"/>
                </a:solidFill>
              </a:rPr>
              <a:pPr/>
              <a:t>4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65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4200" y="509588"/>
            <a:ext cx="36798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6FC2-5013-442D-9BC9-EB1C26F840D0}" type="slidenum">
              <a:rPr lang="id-ID" smtClean="0"/>
              <a:pPr/>
              <a:t>47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570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7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7"/>
            <a:ext cx="437859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4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5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4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2950" y="3649779"/>
            <a:ext cx="4205715" cy="3073495"/>
          </a:xfrm>
        </p:spPr>
        <p:txBody>
          <a:bodyPr>
            <a:normAutofit/>
          </a:bodyPr>
          <a:lstStyle>
            <a:lvl1pPr marL="457200" indent="-457200" algn="l"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18035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38338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6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575404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8035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38338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4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81616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2950" y="3649779"/>
            <a:ext cx="8420100" cy="3073495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18035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38338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76822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2950" y="3649779"/>
            <a:ext cx="8420100" cy="3073495"/>
          </a:xfrm>
        </p:spPr>
        <p:txBody>
          <a:bodyPr>
            <a:normAutofit/>
          </a:bodyPr>
          <a:lstStyle>
            <a:lvl1pPr marL="457200" indent="-457200" algn="l"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8035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38338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0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08754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2950" y="3649779"/>
            <a:ext cx="8420100" cy="3073495"/>
          </a:xfrm>
        </p:spPr>
        <p:txBody>
          <a:bodyPr numCol="2">
            <a:normAutofit/>
          </a:bodyPr>
          <a:lstStyle>
            <a:lvl1pPr marL="457200" indent="-457200" algn="l"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8035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38338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1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799562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98426" y="1771531"/>
            <a:ext cx="7700495" cy="3756492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14049" y="1856905"/>
            <a:ext cx="7480808" cy="3585741"/>
          </a:xfrm>
        </p:spPr>
        <p:txBody>
          <a:bodyPr>
            <a:normAutofit/>
          </a:bodyPr>
          <a:lstStyle>
            <a:lvl1pPr marL="457200" indent="-457200" algn="l">
              <a:lnSpc>
                <a:spcPct val="120000"/>
              </a:lnSpc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13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930999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98426" y="1771531"/>
            <a:ext cx="7700495" cy="3756492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14049" y="1856905"/>
            <a:ext cx="7480808" cy="3585741"/>
          </a:xfrm>
        </p:spPr>
        <p:txBody>
          <a:bodyPr>
            <a:normAutofit/>
          </a:bodyPr>
          <a:lstStyle>
            <a:lvl1pPr marL="0" indent="0" algn="r">
              <a:lnSpc>
                <a:spcPct val="120000"/>
              </a:lnSpc>
              <a:buClr>
                <a:srgbClr val="F0C036"/>
              </a:buClr>
              <a:buFontTx/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8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5355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21307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7363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95601" y="871138"/>
            <a:ext cx="6710207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0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988039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2070350"/>
            <a:ext cx="9906000" cy="2774679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2205135"/>
            <a:ext cx="8420100" cy="2554516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0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2193031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695662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4830450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9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769035" y="611337"/>
            <a:ext cx="6359265" cy="3540019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919346" y="779045"/>
            <a:ext cx="6058645" cy="3212229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988667" y="843498"/>
            <a:ext cx="5908388" cy="3083747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97592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60905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145225" y="1895693"/>
            <a:ext cx="4578669" cy="1470025"/>
          </a:xfrm>
        </p:spPr>
        <p:txBody>
          <a:bodyPr>
            <a:noAutofit/>
          </a:bodyPr>
          <a:lstStyle>
            <a:lvl1pPr>
              <a:defRPr sz="7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9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786238" y="1141890"/>
            <a:ext cx="4220238" cy="4973084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48103" y="1305445"/>
            <a:ext cx="3884943" cy="4649451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017429" y="1376671"/>
            <a:ext cx="3734677" cy="4503520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45225" y="3628432"/>
            <a:ext cx="4578669" cy="2486543"/>
          </a:xfrm>
        </p:spPr>
        <p:txBody>
          <a:bodyPr>
            <a:normAutofit/>
          </a:bodyPr>
          <a:lstStyle>
            <a:lvl1pPr marL="0" indent="0" algn="r">
              <a:lnSpc>
                <a:spcPct val="90000"/>
              </a:lnSpc>
              <a:buClr>
                <a:srgbClr val="F0C036"/>
              </a:buClr>
              <a:buFontTx/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632030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93119" y="910147"/>
            <a:ext cx="9111091" cy="5044748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543433" y="1077857"/>
            <a:ext cx="8810469" cy="4727633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612754" y="1152980"/>
            <a:ext cx="8660213" cy="4577807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1694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- 2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005925" y="1144930"/>
            <a:ext cx="3827121" cy="479929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56237" y="1312639"/>
            <a:ext cx="3514937" cy="4471508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237119" y="1377092"/>
            <a:ext cx="3364681" cy="4332353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102206" y="1144930"/>
            <a:ext cx="3827121" cy="479929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252517" y="1312639"/>
            <a:ext cx="3514937" cy="4471508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5333398" y="1377092"/>
            <a:ext cx="3364681" cy="4332353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88608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363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95601" y="871138"/>
            <a:ext cx="6710207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5041164" y="2764011"/>
            <a:ext cx="3565271" cy="3710632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226159" y="2945433"/>
            <a:ext cx="3206842" cy="3347789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295535" y="3009464"/>
            <a:ext cx="3068092" cy="3219725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296" y="2785355"/>
            <a:ext cx="3701308" cy="3689289"/>
          </a:xfrm>
        </p:spPr>
        <p:txBody>
          <a:bodyPr>
            <a:normAutofit/>
          </a:bodyPr>
          <a:lstStyle>
            <a:lvl1pPr marL="457200" indent="-457200" algn="l"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83193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- 2Up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363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95601" y="871138"/>
            <a:ext cx="6710207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5075854" y="2764011"/>
            <a:ext cx="3565271" cy="3710632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260849" y="2945433"/>
            <a:ext cx="3206842" cy="3347789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330225" y="3009464"/>
            <a:ext cx="3068092" cy="3219725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240400" y="2764011"/>
            <a:ext cx="3565271" cy="3710632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425395" y="2945433"/>
            <a:ext cx="3206842" cy="3347789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494771" y="3009464"/>
            <a:ext cx="3068092" cy="3219725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25945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2950" y="3649779"/>
            <a:ext cx="4205715" cy="3073495"/>
          </a:xfrm>
        </p:spPr>
        <p:txBody>
          <a:bodyPr>
            <a:normAutofit/>
          </a:bodyPr>
          <a:lstStyle>
            <a:lvl1pPr marL="457200" indent="-457200" algn="l"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18035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38338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6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644809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48664" y="3649779"/>
            <a:ext cx="4214386" cy="3073495"/>
          </a:xfrm>
        </p:spPr>
        <p:txBody>
          <a:bodyPr>
            <a:normAutofit/>
          </a:bodyPr>
          <a:lstStyle>
            <a:lvl1pPr marL="457200" indent="-457200" algn="r"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18035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1938338"/>
            <a:ext cx="8420100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6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982618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363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95601" y="871138"/>
            <a:ext cx="6710207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296" y="2785355"/>
            <a:ext cx="3701308" cy="3689289"/>
          </a:xfrm>
        </p:spPr>
        <p:txBody>
          <a:bodyPr>
            <a:normAutofit/>
          </a:bodyPr>
          <a:lstStyle>
            <a:lvl1pPr marL="457200" indent="-457200" algn="l">
              <a:buClr>
                <a:srgbClr val="F0C036"/>
              </a:buClr>
              <a:buFont typeface="Arial"/>
              <a:buChar char="•"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1"/>
          </p:nvPr>
        </p:nvSpPr>
        <p:spPr>
          <a:xfrm>
            <a:off x="5064790" y="2786064"/>
            <a:ext cx="3757744" cy="3689351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032916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363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95601" y="871138"/>
            <a:ext cx="6710207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1"/>
          </p:nvPr>
        </p:nvSpPr>
        <p:spPr>
          <a:xfrm>
            <a:off x="879334" y="2769526"/>
            <a:ext cx="8335831" cy="368141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906637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36350"/>
            <a:ext cx="9906000" cy="17395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95601" y="871138"/>
            <a:ext cx="6710207" cy="1470025"/>
          </a:xfrm>
        </p:spPr>
        <p:txBody>
          <a:bodyPr>
            <a:noAutofit/>
          </a:bodyPr>
          <a:lstStyle>
            <a:lvl1pPr>
              <a:defRPr sz="96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974336" y="377729"/>
            <a:ext cx="1664809" cy="90934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05804" y="-49207"/>
            <a:ext cx="1031875" cy="82825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560189" y="56897"/>
            <a:ext cx="494216" cy="1195189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40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1"/>
          </p:nvPr>
        </p:nvSpPr>
        <p:spPr>
          <a:xfrm>
            <a:off x="1375834" y="2924441"/>
            <a:ext cx="7183570" cy="3403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613237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6"/>
            <a:ext cx="2311400" cy="365125"/>
          </a:xfrm>
          <a:prstGeom prst="rect">
            <a:avLst/>
          </a:prstGeom>
        </p:spPr>
        <p:txBody>
          <a:bodyPr/>
          <a:lstStyle/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6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6"/>
            <a:ext cx="2311400" cy="365125"/>
          </a:xfrm>
          <a:prstGeom prst="rect">
            <a:avLst/>
          </a:prstGeom>
        </p:spPr>
        <p:txBody>
          <a:bodyPr/>
          <a:lstStyle/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810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71C54-9DC9-4DA7-B889-4967A68CEA85}" type="datetimeFigureOut">
              <a:rPr lang="id-ID" smtClean="0"/>
              <a:pPr/>
              <a:t>30/10/2021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6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6B4EC-0CFB-4DAA-AED3-9FAA16068B58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81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98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813" r:id="rId2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rgbClr val="F0C036"/>
          </a:solidFill>
          <a:effectLst>
            <a:outerShdw blurRad="38100" dist="25400" dir="5400000" algn="tl" rotWithShape="0">
              <a:srgbClr val="000000">
                <a:alpha val="43000"/>
              </a:srgbClr>
            </a:outerShdw>
          </a:effectLst>
          <a:latin typeface="Futura Condensed"/>
          <a:ea typeface="+mj-ea"/>
          <a:cs typeface="Futura Condense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bg1"/>
          </a:solidFill>
          <a:latin typeface="Gill Sans Light"/>
          <a:ea typeface="+mn-ea"/>
          <a:cs typeface="Gill Sans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bg1"/>
          </a:solidFill>
          <a:latin typeface="Gill Sans Light"/>
          <a:ea typeface="+mn-ea"/>
          <a:cs typeface="Gill Sans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bg1"/>
          </a:solidFill>
          <a:latin typeface="Gill Sans Light"/>
          <a:ea typeface="+mn-ea"/>
          <a:cs typeface="Gill Sans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Gill Sans Light"/>
          <a:ea typeface="+mn-ea"/>
          <a:cs typeface="Gill Sans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bg1"/>
          </a:solidFill>
          <a:latin typeface="Gill Sans Light"/>
          <a:ea typeface="+mn-ea"/>
          <a:cs typeface="Gill Sans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07180" y="4633546"/>
            <a:ext cx="9294019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1301" y="4791456"/>
            <a:ext cx="5832157" cy="150876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b="1" dirty="0">
                <a:solidFill>
                  <a:srgbClr val="F59D0E"/>
                </a:solidFill>
              </a:rPr>
              <a:t>DIKLAT ADMINISTRASI DAN </a:t>
            </a:r>
            <a:br>
              <a:rPr lang="en-US" altLang="en-US" sz="2000" b="1" dirty="0">
                <a:solidFill>
                  <a:srgbClr val="F59D0E"/>
                </a:solidFill>
              </a:rPr>
            </a:br>
            <a:r>
              <a:rPr lang="en-US" altLang="en-US" sz="2000" b="1" dirty="0">
                <a:solidFill>
                  <a:srgbClr val="F59D0E"/>
                </a:solidFill>
              </a:rPr>
              <a:t>PENGELOLAAN KEUANGAN SEKOLAH</a:t>
            </a:r>
            <a:br>
              <a:rPr lang="en-US" altLang="en-US" sz="2000" b="1" dirty="0">
                <a:solidFill>
                  <a:srgbClr val="F59D0E"/>
                </a:solidFill>
              </a:rPr>
            </a:br>
            <a:r>
              <a:rPr lang="en-US" altLang="en-US" sz="2000" b="1" dirty="0">
                <a:solidFill>
                  <a:srgbClr val="F59D0E"/>
                </a:solidFill>
              </a:rPr>
              <a:t>SMK MAHARATI KAPUAS KALIMANTAN TENGAH</a:t>
            </a:r>
            <a:br>
              <a:rPr lang="en-US" altLang="en-US" sz="2000" b="1" dirty="0">
                <a:solidFill>
                  <a:srgbClr val="F59D0E"/>
                </a:solidFill>
              </a:rPr>
            </a:br>
            <a:r>
              <a:rPr lang="en-US" altLang="en-US" sz="2000" b="1" dirty="0">
                <a:solidFill>
                  <a:srgbClr val="F59D0E"/>
                </a:solidFill>
              </a:rPr>
              <a:t>2021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2635" y="4792077"/>
            <a:ext cx="2592896" cy="15074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1000" b="1" dirty="0">
                <a:solidFill>
                  <a:srgbClr val="FFFF00"/>
                </a:solidFill>
              </a:rPr>
              <a:t>OLEH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ID" altLang="en-US" sz="1000" b="1" dirty="0" err="1">
                <a:solidFill>
                  <a:srgbClr val="FFFF00"/>
                </a:solidFill>
              </a:rPr>
              <a:t>Drs.</a:t>
            </a:r>
            <a:r>
              <a:rPr lang="en-ID" altLang="en-US" sz="1000" b="1" dirty="0">
                <a:solidFill>
                  <a:srgbClr val="FFFF00"/>
                </a:solidFill>
              </a:rPr>
              <a:t> AMANUDIN ASHARI, </a:t>
            </a:r>
            <a:r>
              <a:rPr lang="en-ID" altLang="en-US" sz="1000" b="1" dirty="0" err="1">
                <a:solidFill>
                  <a:srgbClr val="FFFF00"/>
                </a:solidFill>
              </a:rPr>
              <a:t>M.Pd</a:t>
            </a:r>
            <a:r>
              <a:rPr lang="en-ID" altLang="en-US" sz="1000" b="1" dirty="0">
                <a:solidFill>
                  <a:srgbClr val="FFFF00"/>
                </a:solidFill>
              </a:rPr>
              <a:t>.</a:t>
            </a:r>
            <a:endParaRPr lang="en-US" altLang="en-US" sz="1000" b="1" kern="1200" dirty="0">
              <a:solidFill>
                <a:srgbClr val="FFFF00"/>
              </a:solidFill>
            </a:endParaRPr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D204E09F-EE6A-4F4B-8B31-ABD4D9E695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8" r="2" b="11545"/>
          <a:stretch/>
        </p:blipFill>
        <p:spPr>
          <a:xfrm>
            <a:off x="6138673" y="220233"/>
            <a:ext cx="3460560" cy="1645675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58B1B64-31F5-4A02-8CDF-89C2A37BF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29654" y="4801011"/>
            <a:ext cx="0" cy="146304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2"/>
          <p:cNvSpPr txBox="1">
            <a:spLocks/>
          </p:cNvSpPr>
          <p:nvPr/>
        </p:nvSpPr>
        <p:spPr>
          <a:xfrm>
            <a:off x="1273844" y="3406086"/>
            <a:ext cx="7358063" cy="94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en-US" sz="2400" b="1" dirty="0">
              <a:solidFill>
                <a:srgbClr val="002060"/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C636B18A-29A3-4C68-A4DC-B94B7A1020CA}"/>
              </a:ext>
            </a:extLst>
          </p:cNvPr>
          <p:cNvSpPr txBox="1">
            <a:spLocks/>
          </p:cNvSpPr>
          <p:nvPr/>
        </p:nvSpPr>
        <p:spPr>
          <a:xfrm>
            <a:off x="2036796" y="2473394"/>
            <a:ext cx="5832157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4300" b="1" dirty="0">
                <a:solidFill>
                  <a:schemeClr val="tx2"/>
                </a:solidFill>
              </a:rPr>
              <a:t>PENGELOLAAN ADMINISTRASI SEKOLAH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08FCFF0-F681-4683-B989-36DC75905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5" y="380198"/>
            <a:ext cx="1150579" cy="11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65103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rmAutofit fontScale="90000"/>
          </a:bodyPr>
          <a:lstStyle/>
          <a:p>
            <a:pPr algn="l"/>
            <a:r>
              <a:rPr lang="en-US" b="1" u="sng" dirty="0">
                <a:solidFill>
                  <a:srgbClr val="0000FF"/>
                </a:solidFill>
                <a:latin typeface="Century Gothic" charset="0"/>
                <a:ea typeface="Century Gothic" charset="0"/>
                <a:cs typeface="Century Gothic" charset="0"/>
              </a:rPr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56916"/>
            <a:ext cx="8887968" cy="5691356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400" b="1" dirty="0" err="1"/>
              <a:t>Administrasi</a:t>
            </a:r>
            <a:r>
              <a:rPr lang="en-US" sz="2400" b="1" dirty="0"/>
              <a:t> </a:t>
            </a:r>
            <a:r>
              <a:rPr lang="en-US" sz="2400" b="1" dirty="0" err="1"/>
              <a:t>Sekolah</a:t>
            </a:r>
            <a:r>
              <a:rPr lang="en-US" sz="2400" b="1" dirty="0"/>
              <a:t> </a:t>
            </a:r>
            <a:r>
              <a:rPr lang="en-US" sz="2400" b="1" dirty="0" err="1"/>
              <a:t>memiliki</a:t>
            </a:r>
            <a:r>
              <a:rPr lang="en-US" sz="2400" b="1" dirty="0"/>
              <a:t> </a:t>
            </a:r>
            <a:r>
              <a:rPr lang="en-US" sz="2400" b="1" dirty="0" err="1"/>
              <a:t>peran</a:t>
            </a:r>
            <a:r>
              <a:rPr lang="en-US" sz="2400" b="1" dirty="0"/>
              <a:t> yang sangat </a:t>
            </a:r>
            <a:r>
              <a:rPr lang="en-US" sz="2400" b="1" dirty="0" err="1"/>
              <a:t>strategis</a:t>
            </a:r>
            <a:r>
              <a:rPr lang="en-US" sz="2400" b="1" dirty="0"/>
              <a:t>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mendukung</a:t>
            </a:r>
            <a:r>
              <a:rPr lang="en-US" sz="2400" b="1" dirty="0"/>
              <a:t> </a:t>
            </a:r>
            <a:r>
              <a:rPr lang="en-US" sz="2400" b="1" dirty="0" err="1"/>
              <a:t>terselenggaranya</a:t>
            </a:r>
            <a:r>
              <a:rPr lang="en-US" sz="2400" b="1" dirty="0"/>
              <a:t> </a:t>
            </a:r>
            <a:r>
              <a:rPr lang="en-US" sz="2400" b="1" dirty="0" err="1"/>
              <a:t>sebuah</a:t>
            </a:r>
            <a:r>
              <a:rPr lang="en-US" sz="2400" b="1" dirty="0"/>
              <a:t> </a:t>
            </a:r>
            <a:r>
              <a:rPr lang="en-US" sz="2400" b="1" dirty="0" err="1"/>
              <a:t>satuan</a:t>
            </a:r>
            <a:r>
              <a:rPr lang="en-US" sz="2400" b="1" dirty="0"/>
              <a:t> </a:t>
            </a:r>
            <a:r>
              <a:rPr lang="en-US" sz="2400" b="1" dirty="0" err="1"/>
              <a:t>pendidikan</a:t>
            </a:r>
            <a:r>
              <a:rPr lang="en-US" sz="2400" b="1" dirty="0"/>
              <a:t> yang </a:t>
            </a:r>
            <a:r>
              <a:rPr lang="en-US" sz="2400" b="1" dirty="0" err="1"/>
              <a:t>bermutu</a:t>
            </a:r>
            <a:r>
              <a:rPr lang="en-US" sz="2400" b="1" dirty="0"/>
              <a:t> </a:t>
            </a:r>
            <a:r>
              <a:rPr lang="en-US" sz="24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400" b="1" dirty="0">
                <a:solidFill>
                  <a:srgbClr val="0000CC"/>
                </a:solidFill>
              </a:rPr>
              <a:t>Tenaga </a:t>
            </a:r>
            <a:r>
              <a:rPr lang="en-US" sz="2400" b="1" dirty="0" err="1">
                <a:solidFill>
                  <a:srgbClr val="0000CC"/>
                </a:solidFill>
              </a:rPr>
              <a:t>Administrasi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Sekolah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harus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memiliki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Kualifikasi</a:t>
            </a:r>
            <a:r>
              <a:rPr lang="en-US" sz="2400" b="1" dirty="0">
                <a:solidFill>
                  <a:srgbClr val="0000CC"/>
                </a:solidFill>
              </a:rPr>
              <a:t> Pendidikan dan </a:t>
            </a:r>
            <a:r>
              <a:rPr lang="en-US" sz="2400" b="1" dirty="0" err="1">
                <a:solidFill>
                  <a:srgbClr val="0000CC"/>
                </a:solidFill>
              </a:rPr>
              <a:t>Kompetensi</a:t>
            </a:r>
            <a:r>
              <a:rPr lang="en-US" sz="2400" b="1" dirty="0">
                <a:solidFill>
                  <a:srgbClr val="0000CC"/>
                </a:solidFill>
              </a:rPr>
              <a:t>  </a:t>
            </a:r>
            <a:r>
              <a:rPr lang="en-US" sz="2400" b="1" i="1" dirty="0">
                <a:solidFill>
                  <a:srgbClr val="0000CC"/>
                </a:solidFill>
              </a:rPr>
              <a:t>1) </a:t>
            </a:r>
            <a:r>
              <a:rPr lang="en-US" sz="2400" b="1" i="1" dirty="0" err="1">
                <a:solidFill>
                  <a:srgbClr val="0000CC"/>
                </a:solidFill>
              </a:rPr>
              <a:t>Kompetensi</a:t>
            </a:r>
            <a:r>
              <a:rPr lang="en-US" sz="2400" b="1" i="1" dirty="0">
                <a:solidFill>
                  <a:srgbClr val="0000CC"/>
                </a:solidFill>
              </a:rPr>
              <a:t> </a:t>
            </a:r>
            <a:r>
              <a:rPr lang="en-US" sz="2400" b="1" i="1" dirty="0" err="1">
                <a:solidFill>
                  <a:srgbClr val="0000CC"/>
                </a:solidFill>
              </a:rPr>
              <a:t>Kepribadian</a:t>
            </a:r>
            <a:r>
              <a:rPr lang="en-US" sz="2400" b="1" i="1" dirty="0">
                <a:solidFill>
                  <a:srgbClr val="0000CC"/>
                </a:solidFill>
              </a:rPr>
              <a:t>, 2) </a:t>
            </a:r>
            <a:r>
              <a:rPr lang="en-US" sz="2400" b="1" i="1" dirty="0" err="1">
                <a:solidFill>
                  <a:srgbClr val="0000CC"/>
                </a:solidFill>
              </a:rPr>
              <a:t>Kompetensi</a:t>
            </a:r>
            <a:r>
              <a:rPr lang="en-US" sz="2400" b="1" i="1" dirty="0">
                <a:solidFill>
                  <a:srgbClr val="0000CC"/>
                </a:solidFill>
              </a:rPr>
              <a:t> </a:t>
            </a:r>
            <a:r>
              <a:rPr lang="en-US" sz="2400" b="1" i="1" dirty="0" err="1">
                <a:solidFill>
                  <a:srgbClr val="0000CC"/>
                </a:solidFill>
              </a:rPr>
              <a:t>Sosial</a:t>
            </a:r>
            <a:r>
              <a:rPr lang="en-US" sz="2400" b="1" i="1" dirty="0">
                <a:solidFill>
                  <a:srgbClr val="0000CC"/>
                </a:solidFill>
              </a:rPr>
              <a:t>, dan 3) </a:t>
            </a:r>
            <a:r>
              <a:rPr lang="en-US" sz="2400" b="1" i="1" dirty="0" err="1">
                <a:solidFill>
                  <a:srgbClr val="0000CC"/>
                </a:solidFill>
              </a:rPr>
              <a:t>Kompetensi</a:t>
            </a:r>
            <a:r>
              <a:rPr lang="en-US" sz="2400" b="1" i="1" dirty="0">
                <a:solidFill>
                  <a:srgbClr val="0000CC"/>
                </a:solidFill>
              </a:rPr>
              <a:t> Teknis</a:t>
            </a:r>
            <a:r>
              <a:rPr lang="en-US" sz="2400" b="1" dirty="0">
                <a:solidFill>
                  <a:srgbClr val="0000CC"/>
                </a:solidFill>
              </a:rPr>
              <a:t>. </a:t>
            </a:r>
            <a:r>
              <a:rPr lang="en-US" sz="2400" b="1" dirty="0" err="1">
                <a:solidFill>
                  <a:srgbClr val="0000CC"/>
                </a:solidFill>
              </a:rPr>
              <a:t>Sedangkan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Ka</a:t>
            </a:r>
            <a:r>
              <a:rPr lang="en-US" sz="2400" b="1" dirty="0">
                <a:solidFill>
                  <a:srgbClr val="0000CC"/>
                </a:solidFill>
              </a:rPr>
              <a:t> TAS </a:t>
            </a:r>
            <a:r>
              <a:rPr lang="en-US" sz="2400" b="1" dirty="0" err="1">
                <a:solidFill>
                  <a:srgbClr val="0000CC"/>
                </a:solidFill>
              </a:rPr>
              <a:t>ditambah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i="1" dirty="0">
                <a:solidFill>
                  <a:srgbClr val="0000CC"/>
                </a:solidFill>
              </a:rPr>
              <a:t>4) </a:t>
            </a:r>
            <a:r>
              <a:rPr lang="en-US" sz="2400" b="1" i="1" dirty="0" err="1">
                <a:solidFill>
                  <a:srgbClr val="0000CC"/>
                </a:solidFill>
              </a:rPr>
              <a:t>Kompetensi</a:t>
            </a:r>
            <a:r>
              <a:rPr lang="en-US" sz="2400" b="1" i="1" dirty="0">
                <a:solidFill>
                  <a:srgbClr val="0000CC"/>
                </a:solidFill>
              </a:rPr>
              <a:t> </a:t>
            </a:r>
            <a:r>
              <a:rPr lang="en-US" sz="2400" b="1" i="1" dirty="0" err="1">
                <a:solidFill>
                  <a:srgbClr val="0000CC"/>
                </a:solidFill>
              </a:rPr>
              <a:t>Manajerial</a:t>
            </a:r>
            <a:r>
              <a:rPr lang="en-US" sz="24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400" b="1" dirty="0" err="1"/>
              <a:t>Namun</a:t>
            </a:r>
            <a:r>
              <a:rPr lang="en-US" sz="2400" b="1" dirty="0"/>
              <a:t>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prakteknya</a:t>
            </a:r>
            <a:r>
              <a:rPr lang="en-US" sz="2400" b="1" dirty="0"/>
              <a:t> di </a:t>
            </a:r>
            <a:r>
              <a:rPr lang="en-US" sz="2400" b="1" dirty="0" err="1"/>
              <a:t>Sekolah</a:t>
            </a:r>
            <a:r>
              <a:rPr lang="en-US" sz="2400" b="1" dirty="0"/>
              <a:t> </a:t>
            </a:r>
            <a:r>
              <a:rPr lang="en-US" sz="2400" b="1" dirty="0" err="1"/>
              <a:t>masih</a:t>
            </a:r>
            <a:r>
              <a:rPr lang="en-US" sz="2400" b="1" dirty="0"/>
              <a:t> </a:t>
            </a:r>
            <a:r>
              <a:rPr lang="en-US" sz="2400" b="1" dirty="0" err="1"/>
              <a:t>jauh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harapan</a:t>
            </a:r>
            <a:r>
              <a:rPr lang="en-US" sz="2400" b="1" dirty="0"/>
              <a:t> </a:t>
            </a:r>
            <a:r>
              <a:rPr lang="en-US" sz="2400" b="1" dirty="0" err="1"/>
              <a:t>kita</a:t>
            </a:r>
            <a:r>
              <a:rPr lang="en-US" sz="2400" b="1" dirty="0"/>
              <a:t> </a:t>
            </a:r>
            <a:r>
              <a:rPr lang="en-US" sz="2400" b="1" dirty="0" err="1"/>
              <a:t>semua</a:t>
            </a:r>
            <a:r>
              <a:rPr lang="en-US" sz="2400" b="1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400" b="1" dirty="0" err="1">
                <a:solidFill>
                  <a:srgbClr val="FF0000"/>
                </a:solidFill>
              </a:rPr>
              <a:t>Sehingga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diperlukan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adanya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diklat</a:t>
            </a:r>
            <a:r>
              <a:rPr lang="en-US" sz="2400" b="1" dirty="0">
                <a:solidFill>
                  <a:srgbClr val="FF0000"/>
                </a:solidFill>
              </a:rPr>
              <a:t>, workshop, dan seminar-seminar yang </a:t>
            </a:r>
            <a:r>
              <a:rPr lang="en-US" sz="2400" b="1" dirty="0" err="1">
                <a:solidFill>
                  <a:srgbClr val="FF0000"/>
                </a:solidFill>
              </a:rPr>
              <a:t>dapat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memacu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peningkatan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kualifikasi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maupun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kompetensi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endParaRPr lang="en-US" sz="2400" dirty="0"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40089" y="29784"/>
            <a:ext cx="8420100" cy="1102980"/>
          </a:xfrm>
        </p:spPr>
        <p:txBody>
          <a:bodyPr/>
          <a:lstStyle/>
          <a:p>
            <a:pPr algn="l"/>
            <a:r>
              <a:rPr lang="en-ID" sz="4000" b="1" u="sng" dirty="0"/>
              <a:t>LANDASAN HUKUM</a:t>
            </a:r>
            <a:endParaRPr lang="en-US" sz="4000" b="1" u="sng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478817" y="1137125"/>
            <a:ext cx="8486763" cy="5907600"/>
          </a:xfrm>
          <a:prstGeom prst="rect">
            <a:avLst/>
          </a:prstGeom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Clr>
                <a:srgbClr val="F0C036"/>
              </a:buClr>
              <a:buFont typeface="Arial"/>
              <a:buChar char="•"/>
              <a:defRPr sz="26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92225" lvl="1" indent="-490538" algn="just">
              <a:spcBef>
                <a:spcPts val="0"/>
              </a:spcBef>
              <a:buBlip>
                <a:blip r:embed="rId3"/>
              </a:buBlip>
            </a:pPr>
            <a:r>
              <a:rPr lang="en-US" b="1" dirty="0">
                <a:solidFill>
                  <a:srgbClr val="0000CC"/>
                </a:solidFill>
              </a:rPr>
              <a:t>UU </a:t>
            </a:r>
            <a:r>
              <a:rPr lang="en-US" b="1" dirty="0" err="1">
                <a:solidFill>
                  <a:srgbClr val="0000CC"/>
                </a:solidFill>
              </a:rPr>
              <a:t>Nomor</a:t>
            </a:r>
            <a:r>
              <a:rPr lang="en-US" b="1" dirty="0">
                <a:solidFill>
                  <a:srgbClr val="0000CC"/>
                </a:solidFill>
              </a:rPr>
              <a:t> 20 </a:t>
            </a:r>
            <a:r>
              <a:rPr lang="en-US" b="1" dirty="0" err="1">
                <a:solidFill>
                  <a:srgbClr val="0000CC"/>
                </a:solidFill>
              </a:rPr>
              <a:t>Tahun</a:t>
            </a:r>
            <a:r>
              <a:rPr lang="en-US" b="1" dirty="0">
                <a:solidFill>
                  <a:srgbClr val="0000CC"/>
                </a:solidFill>
              </a:rPr>
              <a:t> 2003 </a:t>
            </a:r>
            <a:r>
              <a:rPr lang="en-US" b="1" dirty="0" err="1">
                <a:solidFill>
                  <a:srgbClr val="0000CC"/>
                </a:solidFill>
              </a:rPr>
              <a:t>tentang</a:t>
            </a:r>
            <a:r>
              <a:rPr lang="en-US" b="1" dirty="0">
                <a:solidFill>
                  <a:srgbClr val="0000CC"/>
                </a:solidFill>
              </a:rPr>
              <a:t> </a:t>
            </a:r>
            <a:r>
              <a:rPr lang="en-US" b="1" dirty="0" err="1">
                <a:solidFill>
                  <a:srgbClr val="0000CC"/>
                </a:solidFill>
              </a:rPr>
              <a:t>Sisdiknas</a:t>
            </a:r>
            <a:endParaRPr lang="id-ID" dirty="0">
              <a:solidFill>
                <a:srgbClr val="0000CC"/>
              </a:solidFill>
              <a:latin typeface="+mj-lt"/>
              <a:ea typeface="Futura Medium" charset="0"/>
              <a:cs typeface="Futura Medium" charset="0"/>
            </a:endParaRPr>
          </a:p>
          <a:p>
            <a:pPr marL="1292225" lvl="1" indent="-490538" algn="just">
              <a:spcBef>
                <a:spcPts val="0"/>
              </a:spcBef>
              <a:buBlip>
                <a:blip r:embed="rId3"/>
              </a:buBlip>
            </a:pPr>
            <a:r>
              <a:rPr lang="en-US" dirty="0">
                <a:solidFill>
                  <a:schemeClr val="tx1"/>
                </a:solidFill>
              </a:rPr>
              <a:t>PP No 19 </a:t>
            </a:r>
            <a:r>
              <a:rPr lang="en-US" dirty="0" err="1">
                <a:solidFill>
                  <a:schemeClr val="tx1"/>
                </a:solidFill>
              </a:rPr>
              <a:t>Tahun</a:t>
            </a:r>
            <a:r>
              <a:rPr lang="en-US" dirty="0">
                <a:solidFill>
                  <a:schemeClr val="tx1"/>
                </a:solidFill>
              </a:rPr>
              <a:t> 2005 yang </a:t>
            </a:r>
            <a:r>
              <a:rPr lang="en-US" dirty="0" err="1">
                <a:solidFill>
                  <a:schemeClr val="tx1"/>
                </a:solidFill>
              </a:rPr>
              <a:t>diubah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P</a:t>
            </a:r>
            <a:r>
              <a:rPr lang="en-ID" dirty="0">
                <a:solidFill>
                  <a:schemeClr val="tx1"/>
                </a:solidFill>
              </a:rPr>
              <a:t>P No</a:t>
            </a:r>
            <a:r>
              <a:rPr lang="id-ID" dirty="0">
                <a:solidFill>
                  <a:schemeClr val="tx1"/>
                </a:solidFill>
              </a:rPr>
              <a:t> 32 tahun 2013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diubah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kedua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PP No 13 </a:t>
            </a:r>
            <a:r>
              <a:rPr lang="en-US" dirty="0" err="1">
                <a:solidFill>
                  <a:schemeClr val="tx1"/>
                </a:solidFill>
              </a:rPr>
              <a:t>Tahun</a:t>
            </a:r>
            <a:r>
              <a:rPr lang="en-US" dirty="0">
                <a:solidFill>
                  <a:schemeClr val="tx1"/>
                </a:solidFill>
              </a:rPr>
              <a:t> 2015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terakhir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diubah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PP No. 57 </a:t>
            </a:r>
            <a:r>
              <a:rPr lang="en-US" dirty="0" err="1">
                <a:solidFill>
                  <a:schemeClr val="tx1"/>
                </a:solidFill>
              </a:rPr>
              <a:t>tahun</a:t>
            </a:r>
            <a:r>
              <a:rPr lang="en-US" dirty="0">
                <a:solidFill>
                  <a:schemeClr val="tx1"/>
                </a:solidFill>
              </a:rPr>
              <a:t> 2021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Standar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Nasional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Pendidikan</a:t>
            </a:r>
            <a:endParaRPr lang="id-ID" dirty="0">
              <a:solidFill>
                <a:schemeClr val="tx1"/>
              </a:solidFill>
              <a:latin typeface="+mj-lt"/>
              <a:ea typeface="Futura Medium" charset="0"/>
              <a:cs typeface="Futura Medium" charset="0"/>
            </a:endParaRPr>
          </a:p>
          <a:p>
            <a:pPr marL="1292225" lvl="1" indent="-490538" algn="just">
              <a:spcBef>
                <a:spcPts val="0"/>
              </a:spcBef>
              <a:buBlip>
                <a:blip r:embed="rId3"/>
              </a:buBlip>
            </a:pPr>
            <a:r>
              <a:rPr lang="en-US" dirty="0" err="1">
                <a:solidFill>
                  <a:srgbClr val="0000CC"/>
                </a:solidFill>
              </a:rPr>
              <a:t>Permendiknas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Nomor</a:t>
            </a:r>
            <a:r>
              <a:rPr lang="en-US" dirty="0">
                <a:solidFill>
                  <a:srgbClr val="0000CC"/>
                </a:solidFill>
              </a:rPr>
              <a:t> 24 </a:t>
            </a:r>
            <a:r>
              <a:rPr lang="en-US" dirty="0" err="1">
                <a:solidFill>
                  <a:srgbClr val="0000CC"/>
                </a:solidFill>
              </a:rPr>
              <a:t>Tahun</a:t>
            </a:r>
            <a:r>
              <a:rPr lang="en-US" dirty="0">
                <a:solidFill>
                  <a:srgbClr val="0000CC"/>
                </a:solidFill>
              </a:rPr>
              <a:t> 2008 </a:t>
            </a:r>
            <a:r>
              <a:rPr lang="en-US" dirty="0" err="1">
                <a:solidFill>
                  <a:srgbClr val="0000CC"/>
                </a:solidFill>
              </a:rPr>
              <a:t>tentang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Standar</a:t>
            </a:r>
            <a:r>
              <a:rPr lang="en-US" dirty="0">
                <a:solidFill>
                  <a:srgbClr val="0000CC"/>
                </a:solidFill>
              </a:rPr>
              <a:t> Tenaga </a:t>
            </a:r>
            <a:r>
              <a:rPr lang="en-US" dirty="0" err="1">
                <a:solidFill>
                  <a:srgbClr val="0000CC"/>
                </a:solidFill>
              </a:rPr>
              <a:t>Administrasi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Sekolah</a:t>
            </a:r>
            <a:r>
              <a:rPr lang="en-US" dirty="0">
                <a:solidFill>
                  <a:srgbClr val="0000CC"/>
                </a:solidFill>
              </a:rPr>
              <a:t>/Madrasah</a:t>
            </a:r>
          </a:p>
          <a:p>
            <a:pPr marL="1292225" lvl="1" indent="-490538" algn="just">
              <a:spcBef>
                <a:spcPts val="0"/>
              </a:spcBef>
              <a:buBlip>
                <a:blip r:embed="rId3"/>
              </a:buBlip>
            </a:pPr>
            <a:r>
              <a:rPr lang="en-US" dirty="0" err="1">
                <a:solidFill>
                  <a:srgbClr val="C00000"/>
                </a:solidFill>
              </a:rPr>
              <a:t>Panduan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Kerja</a:t>
            </a:r>
            <a:r>
              <a:rPr lang="en-US" dirty="0">
                <a:solidFill>
                  <a:srgbClr val="C00000"/>
                </a:solidFill>
              </a:rPr>
              <a:t> Tenaga </a:t>
            </a:r>
            <a:r>
              <a:rPr lang="en-US" dirty="0" err="1">
                <a:solidFill>
                  <a:srgbClr val="C00000"/>
                </a:solidFill>
              </a:rPr>
              <a:t>Administrasi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Sekolah</a:t>
            </a:r>
            <a:r>
              <a:rPr lang="en-US" dirty="0">
                <a:solidFill>
                  <a:srgbClr val="C00000"/>
                </a:solidFill>
              </a:rPr>
              <a:t> (TAS) </a:t>
            </a:r>
            <a:r>
              <a:rPr lang="en-US" dirty="0" err="1">
                <a:solidFill>
                  <a:srgbClr val="C00000"/>
                </a:solidFill>
              </a:rPr>
              <a:t>dari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Kemdikbud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Tahun</a:t>
            </a:r>
            <a:r>
              <a:rPr lang="en-US" dirty="0">
                <a:solidFill>
                  <a:srgbClr val="C00000"/>
                </a:solidFill>
              </a:rPr>
              <a:t> 2017 (</a:t>
            </a:r>
            <a:r>
              <a:rPr lang="en-US" dirty="0" err="1">
                <a:solidFill>
                  <a:srgbClr val="C00000"/>
                </a:solidFill>
              </a:rPr>
              <a:t>Ditjen</a:t>
            </a:r>
            <a:r>
              <a:rPr lang="en-US" dirty="0">
                <a:solidFill>
                  <a:srgbClr val="C00000"/>
                </a:solidFill>
              </a:rPr>
              <a:t> GTK </a:t>
            </a:r>
            <a:r>
              <a:rPr lang="en-US" dirty="0" err="1">
                <a:solidFill>
                  <a:srgbClr val="C00000"/>
                </a:solidFill>
              </a:rPr>
              <a:t>Kemdikbud</a:t>
            </a:r>
            <a:r>
              <a:rPr lang="en-US" dirty="0">
                <a:solidFill>
                  <a:srgbClr val="C00000"/>
                </a:solidFill>
              </a:rPr>
              <a:t>)</a:t>
            </a:r>
            <a:endParaRPr lang="id-ID" dirty="0">
              <a:solidFill>
                <a:srgbClr val="C00000"/>
              </a:solidFill>
              <a:latin typeface="+mj-lt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82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40089" y="609887"/>
            <a:ext cx="8420100" cy="827313"/>
          </a:xfrm>
        </p:spPr>
        <p:txBody>
          <a:bodyPr/>
          <a:lstStyle/>
          <a:p>
            <a:pPr algn="l"/>
            <a:r>
              <a:rPr lang="en-US" sz="3200" u="sng" dirty="0">
                <a:solidFill>
                  <a:srgbClr val="FFFF00"/>
                </a:solidFill>
              </a:rPr>
              <a:t>JABATAN DALAM ADMINISTRASI SEKOLAH</a:t>
            </a:r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412154" y="1579129"/>
            <a:ext cx="8486763" cy="5106806"/>
          </a:xfrm>
          <a:prstGeom prst="rect">
            <a:avLst/>
          </a:prstGeom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Clr>
                <a:srgbClr val="F0C036"/>
              </a:buClr>
              <a:buFont typeface="Arial"/>
              <a:buChar char="•"/>
              <a:defRPr sz="26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Gill Sans Light"/>
                <a:ea typeface="+mn-ea"/>
                <a:cs typeface="Gill Sans Ligh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 lvl="1" indent="-490538" algn="l">
              <a:spcBef>
                <a:spcPts val="0"/>
              </a:spcBef>
              <a:buFont typeface="Arial"/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K</a:t>
            </a:r>
            <a:r>
              <a:rPr lang="en-ID" sz="3000" dirty="0" err="1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epala</a:t>
            </a:r>
            <a:r>
              <a:rPr lang="en-ID" sz="3000" dirty="0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 TAS</a:t>
            </a:r>
          </a:p>
          <a:p>
            <a:pPr marL="895350" lvl="1" indent="-490538" algn="l">
              <a:spcBef>
                <a:spcPts val="0"/>
              </a:spcBef>
              <a:buFont typeface="Arial"/>
              <a:buBlip>
                <a:blip r:embed="rId3"/>
              </a:buBlip>
            </a:pPr>
            <a:r>
              <a:rPr lang="en-US" sz="3000" dirty="0" err="1">
                <a:solidFill>
                  <a:srgbClr val="FFFF00"/>
                </a:solidFill>
                <a:latin typeface="+mn-lt"/>
              </a:rPr>
              <a:t>Pelaksana</a:t>
            </a:r>
            <a:r>
              <a:rPr lang="en-US" sz="3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+mn-lt"/>
              </a:rPr>
              <a:t>Urusan</a:t>
            </a:r>
            <a:r>
              <a:rPr lang="en-US" sz="3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+mn-lt"/>
              </a:rPr>
              <a:t>Administrasi</a:t>
            </a:r>
            <a:r>
              <a:rPr lang="en-US" sz="3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+mn-lt"/>
              </a:rPr>
              <a:t>Kepegawaian</a:t>
            </a:r>
            <a:endParaRPr lang="en-ID" sz="3000" dirty="0">
              <a:solidFill>
                <a:srgbClr val="FFFF00"/>
              </a:solidFill>
              <a:latin typeface="+mn-lt"/>
            </a:endParaRPr>
          </a:p>
          <a:p>
            <a:pPr marL="895350" lvl="1" indent="-490538" algn="l">
              <a:spcBef>
                <a:spcPts val="0"/>
              </a:spcBef>
              <a:buFont typeface="Arial"/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P</a:t>
            </a:r>
            <a:r>
              <a:rPr lang="en-ID" sz="3000" dirty="0" err="1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elaksana</a:t>
            </a:r>
            <a:r>
              <a:rPr lang="en-ID" sz="3000" dirty="0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Urusan</a:t>
            </a:r>
            <a:r>
              <a:rPr lang="en-ID" sz="3000" dirty="0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Administrasi</a:t>
            </a:r>
            <a:r>
              <a:rPr lang="en-ID" sz="3000" dirty="0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latin typeface="+mj-lt"/>
                <a:ea typeface="Futura Medium" charset="0"/>
                <a:cs typeface="Futura Medium" charset="0"/>
              </a:rPr>
              <a:t>Keuangan</a:t>
            </a:r>
            <a:endParaRPr lang="en-ID" sz="3000" dirty="0">
              <a:solidFill>
                <a:srgbClr val="FFFF00"/>
              </a:solidFill>
              <a:latin typeface="+mj-lt"/>
              <a:ea typeface="Futura Medium" charset="0"/>
              <a:cs typeface="Futura Medium" charset="0"/>
            </a:endParaRPr>
          </a:p>
          <a:p>
            <a:pPr marL="895350" lvl="1" indent="-490538" algn="l">
              <a:spcBef>
                <a:spcPts val="0"/>
              </a:spcBef>
              <a:buFont typeface="Arial"/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P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elaksana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Urusan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Administrasi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Sarpras</a:t>
            </a:r>
            <a:endParaRPr lang="en-ID" sz="3000" dirty="0">
              <a:solidFill>
                <a:srgbClr val="FFFF00"/>
              </a:solidFill>
              <a:ea typeface="Futura Medium" charset="0"/>
              <a:cs typeface="Futura Medium" charset="0"/>
            </a:endParaRPr>
          </a:p>
          <a:p>
            <a:pPr marL="895350" lvl="1" indent="-490538" algn="l">
              <a:spcBef>
                <a:spcPts val="0"/>
              </a:spcBef>
              <a:buFont typeface="Arial"/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P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elaksana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Urusan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Administrasi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Humas</a:t>
            </a:r>
            <a:endParaRPr lang="en-ID" sz="3000" dirty="0">
              <a:solidFill>
                <a:srgbClr val="FFFF00"/>
              </a:solidFill>
              <a:ea typeface="Futura Medium" charset="0"/>
              <a:cs typeface="Futura Medium" charset="0"/>
            </a:endParaRPr>
          </a:p>
          <a:p>
            <a:pPr marL="895350" lvl="1" indent="-490538" algn="l">
              <a:spcBef>
                <a:spcPts val="0"/>
              </a:spcBef>
              <a:buFont typeface="Arial"/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P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elaksana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Urusan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Administrasi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Persuratan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dan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Pengarsipan</a:t>
            </a:r>
            <a:endParaRPr lang="en-ID" sz="3000" dirty="0">
              <a:solidFill>
                <a:srgbClr val="FFFF00"/>
              </a:solidFill>
              <a:ea typeface="Futura Medium" charset="0"/>
              <a:cs typeface="Futura Medium" charset="0"/>
            </a:endParaRPr>
          </a:p>
          <a:p>
            <a:pPr marL="895350" lvl="1" indent="-490538" algn="l">
              <a:spcBef>
                <a:spcPts val="0"/>
              </a:spcBef>
              <a:buFont typeface="Arial"/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P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elaksana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Urusan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Administrasi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Kesiswaan</a:t>
            </a:r>
            <a:endParaRPr lang="en-ID" sz="3000" dirty="0">
              <a:solidFill>
                <a:srgbClr val="FFFF00"/>
              </a:solidFill>
              <a:ea typeface="Futura Medium" charset="0"/>
              <a:cs typeface="Futura Medium" charset="0"/>
            </a:endParaRPr>
          </a:p>
          <a:p>
            <a:pPr marL="895350" lvl="1" indent="-490538" algn="l">
              <a:spcBef>
                <a:spcPts val="0"/>
              </a:spcBef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P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elaksana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Urusan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Administrasi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Kurikulum</a:t>
            </a:r>
            <a:endParaRPr lang="en-ID" sz="3000" dirty="0">
              <a:solidFill>
                <a:srgbClr val="FFFF00"/>
              </a:solidFill>
              <a:ea typeface="Futura Medium" charset="0"/>
              <a:cs typeface="Futura Medium" charset="0"/>
            </a:endParaRPr>
          </a:p>
          <a:p>
            <a:pPr marL="895350" lvl="1" indent="-490538" algn="l">
              <a:spcBef>
                <a:spcPts val="0"/>
              </a:spcBef>
              <a:buBlip>
                <a:blip r:embed="rId3"/>
              </a:buBlip>
            </a:pPr>
            <a:r>
              <a:rPr lang="id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P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elaksana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Urusan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Administrasi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Layanan</a:t>
            </a:r>
            <a:r>
              <a:rPr lang="en-ID" sz="3000" dirty="0">
                <a:solidFill>
                  <a:srgbClr val="FFFF00"/>
                </a:solidFill>
                <a:ea typeface="Futura Medium" charset="0"/>
                <a:cs typeface="Futura Medium" charset="0"/>
              </a:rPr>
              <a:t> </a:t>
            </a:r>
            <a:r>
              <a:rPr lang="en-ID" sz="3000" dirty="0" err="1">
                <a:solidFill>
                  <a:srgbClr val="FFFF00"/>
                </a:solidFill>
                <a:ea typeface="Futura Medium" charset="0"/>
                <a:cs typeface="Futura Medium" charset="0"/>
              </a:rPr>
              <a:t>Khusus</a:t>
            </a:r>
            <a:endParaRPr lang="id-ID" sz="3000" dirty="0">
              <a:solidFill>
                <a:srgbClr val="FF2600"/>
              </a:solidFill>
              <a:latin typeface="+mj-lt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0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rmAutofit fontScale="90000"/>
          </a:bodyPr>
          <a:lstStyle/>
          <a:p>
            <a:pPr algn="l"/>
            <a:r>
              <a:rPr lang="en-US" b="1" u="sng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TUGAS POKOK DAN FUNGSI 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33015"/>
            <a:ext cx="8887968" cy="3698543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800" b="1" dirty="0">
                <a:solidFill>
                  <a:srgbClr val="0000CC"/>
                </a:solidFill>
              </a:rPr>
              <a:t>PROGRAM/PELAYANAN HARIAN</a:t>
            </a:r>
            <a:r>
              <a:rPr lang="en-US" sz="2800" dirty="0">
                <a:solidFill>
                  <a:srgbClr val="0000CC"/>
                </a:solidFill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800" b="1" dirty="0">
                <a:solidFill>
                  <a:srgbClr val="C00000"/>
                </a:solidFill>
              </a:rPr>
              <a:t>PROGRAM/PELAYANAN MINGGUAN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800" b="1" dirty="0">
                <a:solidFill>
                  <a:srgbClr val="0000CC"/>
                </a:solidFill>
              </a:rPr>
              <a:t>PROGRAM/PELAYANAN BULANAN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800" b="1" i="1" dirty="0">
                <a:solidFill>
                  <a:schemeClr val="accent6">
                    <a:lumMod val="50000"/>
                  </a:schemeClr>
                </a:solidFill>
              </a:rPr>
              <a:t>PROGRAM/PELAYANAN TRIWULAN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800" b="1" i="1" dirty="0">
                <a:solidFill>
                  <a:srgbClr val="0000CC"/>
                </a:solidFill>
              </a:rPr>
              <a:t>PROGRAM/PELAYANAN SEMESTERAN</a:t>
            </a:r>
          </a:p>
          <a:p>
            <a:pPr marL="457200" indent="-457200" algn="just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800" b="1" i="1" dirty="0">
                <a:solidFill>
                  <a:schemeClr val="tx1"/>
                </a:solidFill>
                <a:latin typeface="Futura Md BT" pitchFamily="34" charset="0"/>
                <a:ea typeface="Futura Medium" charset="0"/>
                <a:cs typeface="Futura Medium" charset="0"/>
              </a:rPr>
              <a:t>PROGRAM/PELAYANAN TAHUNAN</a:t>
            </a:r>
            <a:r>
              <a:rPr lang="en-US" sz="2800" dirty="0">
                <a:solidFill>
                  <a:schemeClr val="tx1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203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rgbClr val="FFFF00"/>
                </a:solidFill>
              </a:rPr>
              <a:t>KEPALA TAS</a:t>
            </a:r>
            <a:endParaRPr lang="en-US" sz="36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733249"/>
            <a:ext cx="8622656" cy="4053401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Mengisi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buku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kegiatan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harian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CC"/>
                </a:solidFill>
              </a:rPr>
              <a:t>Membuat</a:t>
            </a:r>
            <a:r>
              <a:rPr lang="en-US" sz="2800" dirty="0">
                <a:solidFill>
                  <a:srgbClr val="0033CC"/>
                </a:solidFill>
              </a:rPr>
              <a:t> Surat </a:t>
            </a:r>
            <a:r>
              <a:rPr lang="en-US" sz="2800" dirty="0" err="1">
                <a:solidFill>
                  <a:srgbClr val="0033CC"/>
                </a:solidFill>
              </a:rPr>
              <a:t>Instruksi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Kepala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Sekolah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Membuat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surat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kuasa</a:t>
            </a:r>
            <a:endParaRPr lang="en-US" sz="2800" b="1" dirty="0">
              <a:solidFill>
                <a:schemeClr val="tx1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Mengoordinasi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pengadministrasian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kepegawaian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7030A0"/>
                </a:solidFill>
              </a:rPr>
              <a:t>Mengoordinasi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persuratan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dan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pengarsipan</a:t>
            </a:r>
            <a:endParaRPr lang="en-US" sz="2800" dirty="0">
              <a:solidFill>
                <a:srgbClr val="7030A0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7030A0"/>
                </a:solidFill>
              </a:rPr>
              <a:t>Mengoordinasi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tugas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caraka</a:t>
            </a:r>
            <a:r>
              <a:rPr lang="en-US" sz="2800" dirty="0">
                <a:solidFill>
                  <a:srgbClr val="7030A0"/>
                </a:solidFill>
              </a:rPr>
              <a:t> (7K)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Memberikan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pelayanan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kepada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masyarakat</a:t>
            </a:r>
            <a:r>
              <a:rPr lang="en-US" sz="2800" dirty="0">
                <a:solidFill>
                  <a:schemeClr val="tx1"/>
                </a:solidFill>
              </a:rPr>
              <a:t> / </a:t>
            </a:r>
            <a:r>
              <a:rPr lang="en-US" sz="2800" dirty="0" err="1">
                <a:solidFill>
                  <a:schemeClr val="tx1"/>
                </a:solidFill>
              </a:rPr>
              <a:t>instsansi</a:t>
            </a:r>
            <a:r>
              <a:rPr lang="en-US" sz="2800" dirty="0">
                <a:solidFill>
                  <a:schemeClr val="tx1"/>
                </a:solidFill>
              </a:rPr>
              <a:t> lain</a:t>
            </a: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HARIAN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rgbClr val="FFFF00"/>
                </a:solidFill>
              </a:rPr>
              <a:t>KEPALA TAS</a:t>
            </a:r>
            <a:endParaRPr lang="en-US" sz="36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579426"/>
            <a:ext cx="7694608" cy="982654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Membuat</a:t>
            </a:r>
            <a:r>
              <a:rPr lang="en-US" sz="2800" dirty="0">
                <a:solidFill>
                  <a:schemeClr val="tx1"/>
                </a:solidFill>
              </a:rPr>
              <a:t> Surat </a:t>
            </a:r>
            <a:r>
              <a:rPr lang="en-US" sz="2800" dirty="0" err="1">
                <a:solidFill>
                  <a:schemeClr val="tx1"/>
                </a:solidFill>
              </a:rPr>
              <a:t>Keputusan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Kepala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Sekolah</a:t>
            </a:r>
            <a:r>
              <a:rPr lang="en-US" sz="2800" dirty="0">
                <a:solidFill>
                  <a:schemeClr val="tx1"/>
                </a:solidFill>
                <a:latin typeface="Futura Md BT" pitchFamily="34" charset="0"/>
                <a:ea typeface="Futura Medium" charset="0"/>
                <a:cs typeface="Futura Medium" charset="0"/>
              </a:rPr>
              <a:t>,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endParaRPr lang="en-US" sz="2800" dirty="0"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MINGGUAN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59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rgbClr val="FFFF00"/>
                </a:solidFill>
              </a:rPr>
              <a:t>KEPALA TAS</a:t>
            </a:r>
            <a:endParaRPr lang="en-US" sz="36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73937"/>
            <a:ext cx="8622656" cy="4940511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Mengoordinasi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pengadministrasian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Keuangan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Sekolah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2"/>
                </a:solidFill>
              </a:rPr>
              <a:t>Mengoordinasi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pengadministrasian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Kehumasan</a:t>
            </a:r>
            <a:r>
              <a:rPr lang="en-US" sz="2800" dirty="0">
                <a:solidFill>
                  <a:schemeClr val="tx2"/>
                </a:solidFill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2"/>
                </a:solidFill>
              </a:rPr>
              <a:t>Mengoordinasi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pengadministrasian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Kesiswaan</a:t>
            </a:r>
            <a:endParaRPr lang="en-US" sz="2800" dirty="0">
              <a:solidFill>
                <a:schemeClr val="tx2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339933"/>
                </a:solidFill>
              </a:rPr>
              <a:t>Mengoordinasi</a:t>
            </a:r>
            <a:r>
              <a:rPr lang="en-US" sz="2800" dirty="0">
                <a:solidFill>
                  <a:srgbClr val="339933"/>
                </a:solidFill>
              </a:rPr>
              <a:t> </a:t>
            </a:r>
            <a:r>
              <a:rPr lang="en-US" sz="2800" dirty="0" err="1">
                <a:solidFill>
                  <a:srgbClr val="339933"/>
                </a:solidFill>
              </a:rPr>
              <a:t>pengadministrasian</a:t>
            </a:r>
            <a:r>
              <a:rPr lang="en-US" sz="2800" dirty="0">
                <a:solidFill>
                  <a:srgbClr val="339933"/>
                </a:solidFill>
              </a:rPr>
              <a:t> </a:t>
            </a:r>
            <a:r>
              <a:rPr lang="en-US" sz="2800" dirty="0" err="1">
                <a:solidFill>
                  <a:srgbClr val="339933"/>
                </a:solidFill>
              </a:rPr>
              <a:t>Kurikulum</a:t>
            </a:r>
            <a:endParaRPr lang="en-US" sz="2800" dirty="0">
              <a:solidFill>
                <a:srgbClr val="339933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339933"/>
                </a:solidFill>
              </a:rPr>
              <a:t>Mengoordinasi</a:t>
            </a:r>
            <a:r>
              <a:rPr lang="en-US" sz="2800" dirty="0">
                <a:solidFill>
                  <a:srgbClr val="339933"/>
                </a:solidFill>
              </a:rPr>
              <a:t> </a:t>
            </a:r>
            <a:r>
              <a:rPr lang="en-US" sz="2800" dirty="0" err="1">
                <a:solidFill>
                  <a:srgbClr val="339933"/>
                </a:solidFill>
              </a:rPr>
              <a:t>pengadministrasian</a:t>
            </a:r>
            <a:r>
              <a:rPr lang="en-US" sz="2800" dirty="0">
                <a:solidFill>
                  <a:srgbClr val="339933"/>
                </a:solidFill>
              </a:rPr>
              <a:t> </a:t>
            </a:r>
            <a:r>
              <a:rPr lang="en-US" sz="2800" dirty="0" err="1">
                <a:solidFill>
                  <a:srgbClr val="339933"/>
                </a:solidFill>
              </a:rPr>
              <a:t>Dapodik</a:t>
            </a:r>
            <a:endParaRPr lang="en-US" sz="2800" dirty="0">
              <a:solidFill>
                <a:srgbClr val="339933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Mengoordinasi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pengadministrasian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Perpustakaan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00CC"/>
                </a:solidFill>
              </a:rPr>
              <a:t>Mengoordinasi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pengadministrasian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Laboratorium</a:t>
            </a:r>
            <a:r>
              <a:rPr lang="en-US" sz="2800" dirty="0">
                <a:solidFill>
                  <a:srgbClr val="0000CC"/>
                </a:solidFill>
              </a:rPr>
              <a:t> IPA, IPS </a:t>
            </a:r>
            <a:r>
              <a:rPr lang="en-US" sz="2800" dirty="0" err="1">
                <a:solidFill>
                  <a:srgbClr val="0000CC"/>
                </a:solidFill>
              </a:rPr>
              <a:t>dan</a:t>
            </a:r>
            <a:r>
              <a:rPr lang="en-US" sz="2800" dirty="0">
                <a:solidFill>
                  <a:srgbClr val="0000CC"/>
                </a:solidFill>
              </a:rPr>
              <a:t> Bahasa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2060"/>
                </a:solidFill>
              </a:rPr>
              <a:t>Mengoordinasi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pengadministrasian</a:t>
            </a:r>
            <a:r>
              <a:rPr lang="en-US" sz="2800" dirty="0">
                <a:solidFill>
                  <a:srgbClr val="002060"/>
                </a:solidFill>
              </a:rPr>
              <a:t> BK</a:t>
            </a: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7312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BULANAN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82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rgbClr val="FFFF00"/>
                </a:solidFill>
              </a:rPr>
              <a:t>KEPALA TAS</a:t>
            </a:r>
            <a:endParaRPr lang="en-US" sz="36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24065"/>
            <a:ext cx="8622656" cy="4940511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Mengoordinasi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pengadministrasian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sarana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prasarana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Triwulan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FF2600"/>
                </a:solidFill>
              </a:rPr>
              <a:t>Mengoordinasi</a:t>
            </a:r>
            <a:r>
              <a:rPr lang="en-US" sz="2800" dirty="0">
                <a:solidFill>
                  <a:srgbClr val="FF2600"/>
                </a:solidFill>
              </a:rPr>
              <a:t> </a:t>
            </a:r>
            <a:r>
              <a:rPr lang="en-US" sz="2800" dirty="0" err="1">
                <a:solidFill>
                  <a:srgbClr val="FF2600"/>
                </a:solidFill>
              </a:rPr>
              <a:t>pelaksanaan</a:t>
            </a:r>
            <a:r>
              <a:rPr lang="en-US" sz="2800" dirty="0">
                <a:solidFill>
                  <a:srgbClr val="FF2600"/>
                </a:solidFill>
              </a:rPr>
              <a:t> </a:t>
            </a:r>
            <a:r>
              <a:rPr lang="en-US" sz="2800" dirty="0" err="1">
                <a:solidFill>
                  <a:srgbClr val="FF2600"/>
                </a:solidFill>
              </a:rPr>
              <a:t>kegiatan</a:t>
            </a:r>
            <a:r>
              <a:rPr lang="en-US" sz="2800" dirty="0">
                <a:solidFill>
                  <a:srgbClr val="FF2600"/>
                </a:solidFill>
              </a:rPr>
              <a:t> </a:t>
            </a:r>
            <a:r>
              <a:rPr lang="en-US" sz="2800" dirty="0" err="1">
                <a:solidFill>
                  <a:srgbClr val="FF2600"/>
                </a:solidFill>
              </a:rPr>
              <a:t>sekolah</a:t>
            </a:r>
            <a:r>
              <a:rPr lang="en-US" sz="2800" dirty="0">
                <a:solidFill>
                  <a:srgbClr val="FF2600"/>
                </a:solidFill>
              </a:rPr>
              <a:t> (MOPDB, US/AN, PAS/PAT, RAKER) (Semester)</a:t>
            </a:r>
            <a:r>
              <a:rPr lang="en-US" sz="2800" dirty="0">
                <a:solidFill>
                  <a:schemeClr val="tx2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0099"/>
                </a:solidFill>
              </a:rPr>
              <a:t>Melaksanakan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pengawasan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dan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evaluasi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kinerja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pegawai</a:t>
            </a:r>
            <a:r>
              <a:rPr lang="en-US" sz="2800" dirty="0">
                <a:solidFill>
                  <a:srgbClr val="000099"/>
                </a:solidFill>
              </a:rPr>
              <a:t>( </a:t>
            </a:r>
            <a:r>
              <a:rPr lang="en-US" sz="2800" dirty="0" err="1">
                <a:solidFill>
                  <a:srgbClr val="000099"/>
                </a:solidFill>
              </a:rPr>
              <a:t>Semesteran</a:t>
            </a:r>
            <a:r>
              <a:rPr lang="en-US" sz="2800" dirty="0">
                <a:solidFill>
                  <a:srgbClr val="000099"/>
                </a:solidFill>
              </a:rPr>
              <a:t>)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Membina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mengembangkan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karier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pegawai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Semesteran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0099"/>
                </a:solidFill>
              </a:rPr>
              <a:t>Melaksanakan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penilaian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Dunia</a:t>
            </a:r>
            <a:r>
              <a:rPr lang="en-US" sz="2800" dirty="0">
                <a:solidFill>
                  <a:srgbClr val="000099"/>
                </a:solidFill>
              </a:rPr>
              <a:t> Usaha </a:t>
            </a:r>
            <a:r>
              <a:rPr lang="en-US" sz="2800" dirty="0" err="1">
                <a:solidFill>
                  <a:srgbClr val="000099"/>
                </a:solidFill>
              </a:rPr>
              <a:t>dan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Dunia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Industri</a:t>
            </a:r>
            <a:r>
              <a:rPr lang="en-US" sz="2800" dirty="0">
                <a:solidFill>
                  <a:srgbClr val="000099"/>
                </a:solidFill>
              </a:rPr>
              <a:t> (DUDI) (</a:t>
            </a:r>
            <a:r>
              <a:rPr lang="en-US" sz="2800" dirty="0" err="1">
                <a:solidFill>
                  <a:srgbClr val="000099"/>
                </a:solidFill>
              </a:rPr>
              <a:t>Semesteran</a:t>
            </a:r>
            <a:r>
              <a:rPr lang="en-US" sz="2800" dirty="0">
                <a:solidFill>
                  <a:srgbClr val="000099"/>
                </a:solidFill>
              </a:rPr>
              <a:t>)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endParaRPr lang="en-US" sz="2800" dirty="0"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7" y="731293"/>
            <a:ext cx="8932689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TRIWULAN DAN SEMESTERAN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06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rgbClr val="FFFF00"/>
                </a:solidFill>
              </a:rPr>
              <a:t>KEPALA TAS</a:t>
            </a:r>
            <a:endParaRPr lang="en-US" sz="36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24066"/>
            <a:ext cx="8622656" cy="4517428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Membuat</a:t>
            </a:r>
            <a:r>
              <a:rPr lang="en-US" sz="2800" dirty="0">
                <a:solidFill>
                  <a:schemeClr val="tx1"/>
                </a:solidFill>
              </a:rPr>
              <a:t> Program </a:t>
            </a:r>
            <a:r>
              <a:rPr lang="en-US" sz="2800" dirty="0" err="1">
                <a:solidFill>
                  <a:schemeClr val="tx1"/>
                </a:solidFill>
              </a:rPr>
              <a:t>Kerja</a:t>
            </a:r>
            <a:r>
              <a:rPr lang="en-US" sz="2800" dirty="0">
                <a:solidFill>
                  <a:schemeClr val="tx1"/>
                </a:solidFill>
                <a:latin typeface="Futura Md BT" pitchFamily="34" charset="0"/>
                <a:ea typeface="Futura Medium" charset="0"/>
                <a:cs typeface="Futura Medium" charset="0"/>
              </a:rPr>
              <a:t>,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0099"/>
                </a:solidFill>
              </a:rPr>
              <a:t>Menyusun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Rencana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Kegiatan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dan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Anggaran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Sekolah</a:t>
            </a:r>
            <a:r>
              <a:rPr lang="en-US" sz="2800" dirty="0">
                <a:solidFill>
                  <a:srgbClr val="000099"/>
                </a:solidFill>
              </a:rPr>
              <a:t> (RKAS) </a:t>
            </a:r>
            <a:r>
              <a:rPr lang="en-US" sz="2800" dirty="0" err="1">
                <a:solidFill>
                  <a:srgbClr val="000099"/>
                </a:solidFill>
              </a:rPr>
              <a:t>bersama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tim</a:t>
            </a:r>
            <a:r>
              <a:rPr lang="en-US" sz="2800" dirty="0">
                <a:solidFill>
                  <a:schemeClr val="tx2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0099"/>
                </a:solidFill>
              </a:rPr>
              <a:t>Menyusun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pembagian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tugas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pelaksana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dirty="0" err="1">
                <a:solidFill>
                  <a:srgbClr val="000099"/>
                </a:solidFill>
              </a:rPr>
              <a:t>urusan</a:t>
            </a:r>
            <a:endParaRPr lang="en-US" sz="2800" dirty="0">
              <a:solidFill>
                <a:srgbClr val="000099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Menyusun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Peraturan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Sekolah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bersama</a:t>
            </a:r>
            <a:r>
              <a:rPr lang="en-US" sz="2800" dirty="0">
                <a:solidFill>
                  <a:schemeClr val="tx1"/>
                </a:solidFill>
              </a:rPr>
              <a:t> Tim.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Mengoordinasi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kegiatan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Penerimaan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Peserta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Didik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Baru</a:t>
            </a:r>
            <a:r>
              <a:rPr lang="en-US" sz="2800" dirty="0">
                <a:solidFill>
                  <a:schemeClr val="tx1"/>
                </a:solidFill>
              </a:rPr>
              <a:t> (PPDB)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FF0000"/>
                </a:solidFill>
              </a:rPr>
              <a:t>Melakukan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penilaian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kinerja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pegawai</a:t>
            </a:r>
            <a:endParaRPr lang="en-US" sz="2800" dirty="0">
              <a:solidFill>
                <a:srgbClr val="FF0000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CC"/>
                </a:solidFill>
              </a:rPr>
              <a:t>Membuat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laporan</a:t>
            </a:r>
            <a:endParaRPr lang="en-US" sz="2800" dirty="0">
              <a:solidFill>
                <a:srgbClr val="0033CC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endParaRPr lang="en-US" sz="2800" dirty="0">
              <a:solidFill>
                <a:srgbClr val="FF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7" y="731293"/>
            <a:ext cx="8932689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FF00"/>
                </a:solidFill>
              </a:rPr>
              <a:t>PROGRAM/ LAYANAN TAHUNAN</a:t>
            </a:r>
            <a:endParaRPr lang="en-US" sz="3200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1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KEPEGAWAIAN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3252762"/>
            <a:ext cx="8887968" cy="1278891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Mengisi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kegiatan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harian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surat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keterangan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HARIAN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52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KEPEGAWAIAN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3118292"/>
            <a:ext cx="8887968" cy="1278891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daftar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hadir</a:t>
            </a:r>
            <a:r>
              <a:rPr lang="en-US" sz="2800" b="1" dirty="0">
                <a:solidFill>
                  <a:srgbClr val="C00000"/>
                </a:solidFill>
              </a:rPr>
              <a:t> guru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karyawan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bulan</a:t>
            </a:r>
            <a:r>
              <a:rPr lang="en-US" sz="2800" b="1" dirty="0" err="1">
                <a:solidFill>
                  <a:srgbClr val="C00000"/>
                </a:solidFill>
                <a:latin typeface="Futura Md BT" pitchFamily="34" charset="0"/>
              </a:rPr>
              <a:t>an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BULANAN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3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KEPEGAWAIAN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3118292"/>
            <a:ext cx="8887968" cy="1278891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keadaan</a:t>
            </a:r>
            <a:r>
              <a:rPr lang="en-US" sz="2800" b="1" dirty="0">
                <a:solidFill>
                  <a:srgbClr val="C00000"/>
                </a:solidFill>
              </a:rPr>
              <a:t> guru, </a:t>
            </a:r>
            <a:r>
              <a:rPr lang="en-US" sz="2800" b="1" dirty="0" err="1">
                <a:solidFill>
                  <a:srgbClr val="C00000"/>
                </a:solidFill>
              </a:rPr>
              <a:t>jabatan</a:t>
            </a:r>
            <a:r>
              <a:rPr lang="en-US" sz="2800" b="1" dirty="0">
                <a:solidFill>
                  <a:srgbClr val="C00000"/>
                </a:solidFill>
              </a:rPr>
              <a:t> di </a:t>
            </a:r>
            <a:r>
              <a:rPr lang="en-US" sz="2800" b="1" dirty="0" err="1">
                <a:solidFill>
                  <a:srgbClr val="C00000"/>
                </a:solidFill>
              </a:rPr>
              <a:t>sekolah</a:t>
            </a:r>
            <a:r>
              <a:rPr lang="en-US" sz="2800" b="1" dirty="0">
                <a:solidFill>
                  <a:srgbClr val="C00000"/>
                </a:solidFill>
              </a:rPr>
              <a:t>,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tenaga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kependidikan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SEMESTERAN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35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KEPEGAWAIAN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746698"/>
            <a:ext cx="8887968" cy="5003726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Membuat</a:t>
            </a:r>
            <a:r>
              <a:rPr lang="en-US" sz="2400" b="1" dirty="0">
                <a:solidFill>
                  <a:srgbClr val="C00000"/>
                </a:solidFill>
              </a:rPr>
              <a:t> program </a:t>
            </a:r>
            <a:r>
              <a:rPr lang="en-US" sz="2400" b="1" dirty="0" err="1">
                <a:solidFill>
                  <a:srgbClr val="C00000"/>
                </a:solidFill>
              </a:rPr>
              <a:t>kerja</a:t>
            </a:r>
            <a:r>
              <a:rPr lang="en-US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Mengusulkan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kenaikan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pangkat</a:t>
            </a:r>
            <a:r>
              <a:rPr lang="en-US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Membuat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analisis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kebutuhan</a:t>
            </a:r>
            <a:r>
              <a:rPr lang="en-US" sz="2400" b="1" dirty="0">
                <a:solidFill>
                  <a:srgbClr val="C00000"/>
                </a:solidFill>
              </a:rPr>
              <a:t> guru </a:t>
            </a:r>
            <a:r>
              <a:rPr lang="en-US" sz="2400" b="1" dirty="0" err="1">
                <a:solidFill>
                  <a:srgbClr val="C00000"/>
                </a:solidFill>
              </a:rPr>
              <a:t>dan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pegawai</a:t>
            </a:r>
            <a:r>
              <a:rPr lang="en-US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Mengusulkan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pensiun</a:t>
            </a:r>
            <a:r>
              <a:rPr lang="en-US" sz="2400" b="1" dirty="0">
                <a:solidFill>
                  <a:srgbClr val="C00000"/>
                </a:solidFill>
              </a:rPr>
              <a:t> guru.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Mengusulkan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pensiun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pegawai</a:t>
            </a:r>
            <a:r>
              <a:rPr lang="en-US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Mengusulkan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pembuatan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Karpeg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Karis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Karsu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dan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Taspen</a:t>
            </a:r>
            <a:r>
              <a:rPr lang="en-US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Mengusulkan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asuransi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pegawai</a:t>
            </a:r>
            <a:r>
              <a:rPr lang="en-US" sz="2400" b="1" dirty="0">
                <a:solidFill>
                  <a:srgbClr val="C00000"/>
                </a:solidFill>
              </a:rPr>
              <a:t> (BPJS).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Membuat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penilaian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Kinerja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Pegawai</a:t>
            </a:r>
            <a:r>
              <a:rPr lang="en-US" sz="24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Membuat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Daftar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Urut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Kepangkatan</a:t>
            </a:r>
            <a:r>
              <a:rPr lang="en-US" sz="2400" b="1" dirty="0">
                <a:solidFill>
                  <a:srgbClr val="C00000"/>
                </a:solidFill>
              </a:rPr>
              <a:t> (DUK).</a:t>
            </a:r>
          </a:p>
          <a:p>
            <a:r>
              <a:rPr lang="en-US" sz="2400" b="1" dirty="0" err="1">
                <a:solidFill>
                  <a:srgbClr val="C00000"/>
                </a:solidFill>
              </a:rPr>
              <a:t>Membuat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laporan</a:t>
            </a:r>
            <a:r>
              <a:rPr lang="en-US" sz="26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TAHUNAN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48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KEUANGAN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889693"/>
            <a:ext cx="8887968" cy="228742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Mengisi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kegiatan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harian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Mengelola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keuangan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jasa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Mengelola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Keuangan</a:t>
            </a:r>
            <a:r>
              <a:rPr lang="en-US" sz="2800" b="1" dirty="0">
                <a:solidFill>
                  <a:srgbClr val="C00000"/>
                </a:solidFill>
              </a:rPr>
              <a:t> BOS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BPOPP.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rincian</a:t>
            </a:r>
            <a:r>
              <a:rPr lang="en-US" sz="2800" b="1" dirty="0">
                <a:solidFill>
                  <a:srgbClr val="C00000"/>
                </a:solidFill>
              </a:rPr>
              <a:t> SPPD</a:t>
            </a:r>
            <a:endParaRPr lang="en-US" sz="28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HARIAN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51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KEUANGAN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38082"/>
            <a:ext cx="8887968" cy="326763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Kas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Umum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Bantu </a:t>
            </a:r>
            <a:r>
              <a:rPr lang="en-US" sz="2800" b="1" dirty="0" err="1">
                <a:solidFill>
                  <a:srgbClr val="C00000"/>
                </a:solidFill>
              </a:rPr>
              <a:t>Kas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Bantu Bank.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Bantu </a:t>
            </a:r>
            <a:r>
              <a:rPr lang="en-US" sz="2800" b="1" dirty="0" err="1">
                <a:solidFill>
                  <a:srgbClr val="C00000"/>
                </a:solidFill>
              </a:rPr>
              <a:t>Pajak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usulan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gaji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pegawai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usulan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kenaikan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gaji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berkala</a:t>
            </a:r>
            <a:endParaRPr lang="en-US" sz="28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BULANAN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7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KEUANGAN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3240737"/>
            <a:ext cx="8887968" cy="1116109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penggunaan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dana</a:t>
            </a:r>
            <a:r>
              <a:rPr lang="en-US" sz="2800" b="1" dirty="0">
                <a:solidFill>
                  <a:srgbClr val="C00000"/>
                </a:solidFill>
              </a:rPr>
              <a:t> BOS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BOP</a:t>
            </a:r>
            <a:endParaRPr lang="en-US" sz="28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TRIWULAN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50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KEUANGAN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11" y="2420468"/>
            <a:ext cx="8887968" cy="2635626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Program </a:t>
            </a:r>
            <a:r>
              <a:rPr lang="en-US" sz="2800" b="1" dirty="0" err="1">
                <a:solidFill>
                  <a:srgbClr val="C00000"/>
                </a:solidFill>
              </a:rPr>
              <a:t>kerja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pengadministrasian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keuangan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Menyusun</a:t>
            </a:r>
            <a:r>
              <a:rPr lang="en-US" sz="2800" b="1" dirty="0">
                <a:solidFill>
                  <a:srgbClr val="C00000"/>
                </a:solidFill>
              </a:rPr>
              <a:t> RKAS </a:t>
            </a:r>
            <a:r>
              <a:rPr lang="en-US" sz="2800" b="1" dirty="0" err="1">
                <a:solidFill>
                  <a:srgbClr val="C00000"/>
                </a:solidFill>
              </a:rPr>
              <a:t>bersama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tim.</a:t>
            </a:r>
            <a:endParaRPr lang="en-US" sz="2800" b="1" dirty="0">
              <a:solidFill>
                <a:srgbClr val="C00000"/>
              </a:solidFill>
            </a:endParaRP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pajak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tahunan</a:t>
            </a:r>
            <a:r>
              <a:rPr lang="en-US" sz="2800" b="1" dirty="0">
                <a:solidFill>
                  <a:srgbClr val="C00000"/>
                </a:solidFill>
              </a:rPr>
              <a:t> (OL </a:t>
            </a:r>
            <a:r>
              <a:rPr lang="en-US" sz="2800" b="1" dirty="0" err="1">
                <a:solidFill>
                  <a:srgbClr val="C00000"/>
                </a:solidFill>
              </a:rPr>
              <a:t>lewat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Effin</a:t>
            </a:r>
            <a:r>
              <a:rPr lang="en-US" sz="2800" b="1" dirty="0">
                <a:solidFill>
                  <a:srgbClr val="C00000"/>
                </a:solidFill>
              </a:rPr>
              <a:t>).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endParaRPr lang="en-US" sz="28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TAHUNAN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57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KESISWAAN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733250"/>
            <a:ext cx="8887968" cy="3357366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Mengisi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buku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kegiatan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harian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Mencatat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nilai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rapor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nilai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ujian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buku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induk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siswa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00CC"/>
                </a:solidFill>
              </a:rPr>
              <a:t>Melayani</a:t>
            </a:r>
            <a:r>
              <a:rPr lang="en-US" sz="2800" dirty="0">
                <a:solidFill>
                  <a:srgbClr val="0000CC"/>
                </a:solidFill>
              </a:rPr>
              <a:t> guru </a:t>
            </a:r>
            <a:r>
              <a:rPr lang="en-US" sz="2800" dirty="0" err="1">
                <a:solidFill>
                  <a:srgbClr val="0000CC"/>
                </a:solidFill>
              </a:rPr>
              <a:t>dan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masyarakat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tentang</a:t>
            </a:r>
            <a:r>
              <a:rPr lang="en-US" sz="2800" dirty="0">
                <a:solidFill>
                  <a:srgbClr val="0000CC"/>
                </a:solidFill>
              </a:rPr>
              <a:t> data </a:t>
            </a:r>
            <a:r>
              <a:rPr lang="en-US" sz="2800" dirty="0" err="1">
                <a:solidFill>
                  <a:srgbClr val="0000CC"/>
                </a:solidFill>
              </a:rPr>
              <a:t>siswa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endParaRPr lang="en-US" sz="2800" b="1" dirty="0">
              <a:solidFill>
                <a:srgbClr val="0000CC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00CC"/>
                </a:solidFill>
              </a:rPr>
              <a:t>Membuat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surat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panggilan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orangtua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siswa</a:t>
            </a:r>
            <a:endParaRPr lang="en-US" sz="2800" dirty="0">
              <a:solidFill>
                <a:srgbClr val="0000CC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FF0000"/>
                </a:solidFill>
              </a:rPr>
              <a:t>Membuat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surat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penskorsan</a:t>
            </a: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HARIAN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4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PELAKSANA URUSAN ADMINISTRASI KESISWAAN</a:t>
            </a:r>
            <a:endParaRPr lang="en-US" sz="3200" b="1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074450"/>
            <a:ext cx="8887968" cy="2033532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2060"/>
                </a:solidFill>
              </a:rPr>
              <a:t>Membuat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surat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keterangan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siswa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FF3300"/>
                </a:solidFill>
              </a:rPr>
              <a:t>Mencatat</a:t>
            </a:r>
            <a:r>
              <a:rPr lang="en-US" sz="2800" dirty="0">
                <a:solidFill>
                  <a:srgbClr val="FF3300"/>
                </a:solidFill>
              </a:rPr>
              <a:t> </a:t>
            </a:r>
            <a:r>
              <a:rPr lang="en-US" sz="2800" dirty="0" err="1">
                <a:solidFill>
                  <a:srgbClr val="FF3300"/>
                </a:solidFill>
              </a:rPr>
              <a:t>mutasi</a:t>
            </a:r>
            <a:r>
              <a:rPr lang="en-US" sz="2800" dirty="0">
                <a:solidFill>
                  <a:srgbClr val="FF3300"/>
                </a:solidFill>
              </a:rPr>
              <a:t> </a:t>
            </a:r>
            <a:r>
              <a:rPr lang="en-US" sz="2800" dirty="0" err="1">
                <a:solidFill>
                  <a:srgbClr val="FF3300"/>
                </a:solidFill>
              </a:rPr>
              <a:t>siswa</a:t>
            </a:r>
            <a:r>
              <a:rPr lang="en-US" sz="2800" dirty="0">
                <a:solidFill>
                  <a:srgbClr val="FF3300"/>
                </a:solidFill>
              </a:rPr>
              <a:t> </a:t>
            </a:r>
            <a:r>
              <a:rPr lang="en-US" sz="2800" dirty="0" err="1">
                <a:solidFill>
                  <a:srgbClr val="FF3300"/>
                </a:solidFill>
              </a:rPr>
              <a:t>masuk</a:t>
            </a:r>
            <a:r>
              <a:rPr lang="en-US" sz="2800" dirty="0">
                <a:solidFill>
                  <a:srgbClr val="FF3300"/>
                </a:solidFill>
              </a:rPr>
              <a:t> </a:t>
            </a:r>
            <a:r>
              <a:rPr lang="en-US" sz="2800" dirty="0" err="1">
                <a:solidFill>
                  <a:srgbClr val="FF3300"/>
                </a:solidFill>
              </a:rPr>
              <a:t>dan</a:t>
            </a:r>
            <a:r>
              <a:rPr lang="en-US" sz="2800" dirty="0">
                <a:solidFill>
                  <a:srgbClr val="FF3300"/>
                </a:solidFill>
              </a:rPr>
              <a:t> </a:t>
            </a:r>
            <a:r>
              <a:rPr lang="en-US" sz="2800" dirty="0" err="1">
                <a:solidFill>
                  <a:srgbClr val="FF3300"/>
                </a:solidFill>
              </a:rPr>
              <a:t>keluar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Membuat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statistik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siswa</a:t>
            </a:r>
            <a:endParaRPr lang="en-US" sz="2800" b="1" dirty="0">
              <a:solidFill>
                <a:schemeClr val="tx1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BULANAN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4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KESISWAAN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746898"/>
            <a:ext cx="8887968" cy="4681198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2060"/>
                </a:solidFill>
              </a:rPr>
              <a:t>Membuat</a:t>
            </a:r>
            <a:r>
              <a:rPr lang="en-US" sz="2800" dirty="0">
                <a:solidFill>
                  <a:srgbClr val="002060"/>
                </a:solidFill>
              </a:rPr>
              <a:t> program </a:t>
            </a:r>
            <a:r>
              <a:rPr lang="en-US" sz="2800" dirty="0" err="1">
                <a:solidFill>
                  <a:srgbClr val="002060"/>
                </a:solidFill>
              </a:rPr>
              <a:t>kerja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C00000"/>
                </a:solidFill>
              </a:rPr>
              <a:t>Mengumpulkan</a:t>
            </a:r>
            <a:r>
              <a:rPr lang="en-US" sz="2800" dirty="0">
                <a:solidFill>
                  <a:srgbClr val="C00000"/>
                </a:solidFill>
              </a:rPr>
              <a:t> data </a:t>
            </a:r>
            <a:r>
              <a:rPr lang="en-US" sz="2800" dirty="0" err="1">
                <a:solidFill>
                  <a:srgbClr val="C00000"/>
                </a:solidFill>
              </a:rPr>
              <a:t>siswa</a:t>
            </a:r>
            <a:endParaRPr lang="en-US" sz="2800" dirty="0">
              <a:solidFill>
                <a:srgbClr val="C00000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bg2">
                    <a:lumMod val="50000"/>
                  </a:schemeClr>
                </a:solidFill>
              </a:rPr>
              <a:t>Membuat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</a:rPr>
              <a:t>daftar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</a:rPr>
              <a:t>nama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</a:rPr>
              <a:t>siswa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CC"/>
                </a:solidFill>
              </a:rPr>
              <a:t>Membuat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nomor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induk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siswa</a:t>
            </a:r>
            <a:endParaRPr lang="en-US" sz="2800" dirty="0">
              <a:solidFill>
                <a:srgbClr val="0033CC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CC"/>
                </a:solidFill>
              </a:rPr>
              <a:t>Membuat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Buku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Klaper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CC"/>
                </a:solidFill>
              </a:rPr>
              <a:t>Membuat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pernyataan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calon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siswa</a:t>
            </a:r>
            <a:endParaRPr lang="en-US" sz="2800" dirty="0">
              <a:solidFill>
                <a:srgbClr val="0033CC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00"/>
                </a:solidFill>
              </a:rPr>
              <a:t>Menyiapkan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kegiatan</a:t>
            </a:r>
            <a:r>
              <a:rPr lang="en-US" sz="2800" dirty="0">
                <a:solidFill>
                  <a:srgbClr val="003300"/>
                </a:solidFill>
              </a:rPr>
              <a:t> PPDB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/>
              <a:t>Membuat</a:t>
            </a:r>
            <a:r>
              <a:rPr lang="en-US" sz="2800" dirty="0"/>
              <a:t> </a:t>
            </a:r>
            <a:r>
              <a:rPr lang="en-US" sz="2800" dirty="0" err="1"/>
              <a:t>usulan</a:t>
            </a:r>
            <a:r>
              <a:rPr lang="en-US" sz="2800" dirty="0"/>
              <a:t> BSM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00"/>
                </a:solidFill>
              </a:rPr>
              <a:t>Mengumpulkan</a:t>
            </a:r>
            <a:r>
              <a:rPr lang="en-US" sz="2800" dirty="0">
                <a:solidFill>
                  <a:srgbClr val="003300"/>
                </a:solidFill>
              </a:rPr>
              <a:t> data </a:t>
            </a:r>
            <a:r>
              <a:rPr lang="en-US" sz="2800" dirty="0" err="1">
                <a:solidFill>
                  <a:srgbClr val="003300"/>
                </a:solidFill>
              </a:rPr>
              <a:t>siswa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peserta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ujian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akhir</a:t>
            </a:r>
            <a:endParaRPr lang="en-US" sz="2800" dirty="0">
              <a:solidFill>
                <a:srgbClr val="0033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TAHUNAN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5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KESISWAAN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83378"/>
            <a:ext cx="8445235" cy="323453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00"/>
                </a:solidFill>
              </a:rPr>
              <a:t>Membuat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usulan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siswa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masuk</a:t>
            </a:r>
            <a:r>
              <a:rPr lang="en-US" sz="2800" dirty="0">
                <a:solidFill>
                  <a:srgbClr val="003300"/>
                </a:solidFill>
              </a:rPr>
              <a:t> PTN </a:t>
            </a:r>
            <a:r>
              <a:rPr lang="en-US" sz="2800" dirty="0" err="1">
                <a:solidFill>
                  <a:srgbClr val="003300"/>
                </a:solidFill>
              </a:rPr>
              <a:t>melalaui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jalur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minat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dan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bakat</a:t>
            </a:r>
            <a:r>
              <a:rPr lang="en-US" sz="2800" dirty="0">
                <a:solidFill>
                  <a:srgbClr val="003300"/>
                </a:solidFill>
              </a:rPr>
              <a:t> </a:t>
            </a:r>
            <a:r>
              <a:rPr lang="en-US" sz="2800" dirty="0" err="1">
                <a:solidFill>
                  <a:srgbClr val="003300"/>
                </a:solidFill>
              </a:rPr>
              <a:t>bagi</a:t>
            </a:r>
            <a:r>
              <a:rPr lang="en-US" sz="2800" dirty="0">
                <a:solidFill>
                  <a:srgbClr val="003300"/>
                </a:solidFill>
              </a:rPr>
              <a:t> SMA/SMK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66"/>
                </a:solidFill>
              </a:rPr>
              <a:t>Mencatat</a:t>
            </a:r>
            <a:r>
              <a:rPr lang="en-US" sz="2800" dirty="0">
                <a:solidFill>
                  <a:srgbClr val="003366"/>
                </a:solidFill>
              </a:rPr>
              <a:t> </a:t>
            </a:r>
            <a:r>
              <a:rPr lang="en-US" sz="2800" dirty="0" err="1">
                <a:solidFill>
                  <a:srgbClr val="003366"/>
                </a:solidFill>
              </a:rPr>
              <a:t>perkembangan</a:t>
            </a:r>
            <a:r>
              <a:rPr lang="en-US" sz="2800" dirty="0">
                <a:solidFill>
                  <a:srgbClr val="003366"/>
                </a:solidFill>
              </a:rPr>
              <a:t> </a:t>
            </a:r>
            <a:r>
              <a:rPr lang="en-US" sz="2800" dirty="0" err="1">
                <a:solidFill>
                  <a:srgbClr val="003366"/>
                </a:solidFill>
              </a:rPr>
              <a:t>belajar</a:t>
            </a:r>
            <a:r>
              <a:rPr lang="en-US" sz="2800" dirty="0">
                <a:solidFill>
                  <a:srgbClr val="003366"/>
                </a:solidFill>
              </a:rPr>
              <a:t> </a:t>
            </a:r>
            <a:r>
              <a:rPr lang="en-US" sz="2800" dirty="0" err="1">
                <a:solidFill>
                  <a:srgbClr val="003366"/>
                </a:solidFill>
              </a:rPr>
              <a:t>siswa</a:t>
            </a:r>
            <a:r>
              <a:rPr lang="en-US" sz="2800" dirty="0">
                <a:solidFill>
                  <a:srgbClr val="003366"/>
                </a:solidFill>
              </a:rPr>
              <a:t> </a:t>
            </a:r>
            <a:r>
              <a:rPr lang="en-US" sz="2800" dirty="0" err="1">
                <a:solidFill>
                  <a:srgbClr val="003366"/>
                </a:solidFill>
              </a:rPr>
              <a:t>dan</a:t>
            </a:r>
            <a:r>
              <a:rPr lang="en-US" sz="2800" dirty="0">
                <a:solidFill>
                  <a:srgbClr val="003366"/>
                </a:solidFill>
              </a:rPr>
              <a:t> </a:t>
            </a:r>
            <a:r>
              <a:rPr lang="en-US" sz="2800" dirty="0" err="1">
                <a:solidFill>
                  <a:srgbClr val="003366"/>
                </a:solidFill>
              </a:rPr>
              <a:t>lulusan</a:t>
            </a:r>
            <a:r>
              <a:rPr lang="en-US" sz="2800" dirty="0">
                <a:solidFill>
                  <a:srgbClr val="003366"/>
                </a:solidFill>
              </a:rPr>
              <a:t> yang </a:t>
            </a:r>
            <a:r>
              <a:rPr lang="en-US" sz="2800" dirty="0" err="1">
                <a:solidFill>
                  <a:srgbClr val="003366"/>
                </a:solidFill>
              </a:rPr>
              <a:t>diterima</a:t>
            </a:r>
            <a:r>
              <a:rPr lang="en-US" sz="2800" dirty="0">
                <a:solidFill>
                  <a:srgbClr val="003366"/>
                </a:solidFill>
              </a:rPr>
              <a:t> di PT </a:t>
            </a:r>
            <a:r>
              <a:rPr lang="en-US" sz="2800" dirty="0" err="1">
                <a:solidFill>
                  <a:srgbClr val="003366"/>
                </a:solidFill>
              </a:rPr>
              <a:t>atau</a:t>
            </a:r>
            <a:r>
              <a:rPr lang="en-US" sz="2800" dirty="0">
                <a:solidFill>
                  <a:srgbClr val="003366"/>
                </a:solidFill>
              </a:rPr>
              <a:t> </a:t>
            </a:r>
            <a:r>
              <a:rPr lang="en-US" sz="2800" dirty="0" err="1">
                <a:solidFill>
                  <a:srgbClr val="003366"/>
                </a:solidFill>
              </a:rPr>
              <a:t>bekerja</a:t>
            </a:r>
            <a:r>
              <a:rPr lang="en-US" sz="2800" dirty="0">
                <a:solidFill>
                  <a:srgbClr val="003366"/>
                </a:solidFill>
              </a:rPr>
              <a:t> (</a:t>
            </a:r>
            <a:r>
              <a:rPr lang="en-US" sz="2800" dirty="0" err="1">
                <a:solidFill>
                  <a:srgbClr val="003366"/>
                </a:solidFill>
              </a:rPr>
              <a:t>khusus</a:t>
            </a:r>
            <a:r>
              <a:rPr lang="en-US" sz="2800" dirty="0">
                <a:solidFill>
                  <a:srgbClr val="003366"/>
                </a:solidFill>
              </a:rPr>
              <a:t> PT </a:t>
            </a:r>
            <a:r>
              <a:rPr lang="en-US" sz="2800" dirty="0" err="1">
                <a:solidFill>
                  <a:srgbClr val="003366"/>
                </a:solidFill>
              </a:rPr>
              <a:t>untuk</a:t>
            </a:r>
            <a:r>
              <a:rPr lang="en-US" sz="2800" dirty="0">
                <a:solidFill>
                  <a:srgbClr val="003366"/>
                </a:solidFill>
              </a:rPr>
              <a:t> SMA/SMK)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33CC"/>
                </a:solidFill>
              </a:rPr>
              <a:t>Membuat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r>
              <a:rPr lang="en-US" sz="2800" dirty="0" err="1">
                <a:solidFill>
                  <a:srgbClr val="0033CC"/>
                </a:solidFill>
              </a:rPr>
              <a:t>laporan</a:t>
            </a:r>
            <a:endParaRPr lang="en-US" sz="2800" dirty="0">
              <a:solidFill>
                <a:srgbClr val="0033CC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endParaRPr lang="en-US" sz="2800" dirty="0"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 err="1">
                <a:solidFill>
                  <a:schemeClr val="bg1"/>
                </a:solidFill>
              </a:rPr>
              <a:t>Lanjutan</a:t>
            </a:r>
            <a:r>
              <a:rPr lang="en-US" sz="3200" dirty="0">
                <a:solidFill>
                  <a:schemeClr val="bg1"/>
                </a:solidFill>
              </a:rPr>
              <a:t> PROGRAM/ LAYANAN TAHUNAN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00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KESISWAAN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074450"/>
            <a:ext cx="8887968" cy="1405729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chemeClr val="tx1"/>
                </a:solidFill>
              </a:rPr>
              <a:t>Mengumpulkan</a:t>
            </a:r>
            <a:r>
              <a:rPr lang="en-US" sz="2800" dirty="0">
                <a:solidFill>
                  <a:schemeClr val="tx1"/>
                </a:solidFill>
              </a:rPr>
              <a:t> leger </a:t>
            </a:r>
            <a:r>
              <a:rPr lang="en-US" sz="2800" dirty="0" err="1">
                <a:solidFill>
                  <a:schemeClr val="tx1"/>
                </a:solidFill>
              </a:rPr>
              <a:t>nilai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800" dirty="0" err="1">
                <a:solidFill>
                  <a:srgbClr val="002060"/>
                </a:solidFill>
              </a:rPr>
              <a:t>Mengumpulkan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buku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raport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,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SEMESTERAN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4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00"/>
                </a:solidFill>
              </a:rPr>
              <a:t>PELAKSANA URUSAN ADMINISTRASI KURIKULUM</a:t>
            </a:r>
            <a:endParaRPr lang="en-US" sz="3200" b="1" u="sng" dirty="0">
              <a:solidFill>
                <a:srgbClr val="FFFF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876245"/>
            <a:ext cx="8887968" cy="193779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chemeClr val="tx1"/>
                </a:solidFill>
              </a:rPr>
              <a:t>Mengisi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buku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kegiatan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harian</a:t>
            </a:r>
            <a:r>
              <a:rPr lang="en-US" sz="2800" b="1" dirty="0">
                <a:solidFill>
                  <a:schemeClr val="tx1"/>
                </a:solidFill>
              </a:rPr>
              <a:t>.</a:t>
            </a:r>
          </a:p>
          <a:p>
            <a:r>
              <a:rPr lang="en-US" sz="2800" b="1" dirty="0" err="1">
                <a:solidFill>
                  <a:schemeClr val="tx1"/>
                </a:solidFill>
              </a:rPr>
              <a:t>Menyiapkan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membuat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membuat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perangkat</a:t>
            </a:r>
            <a:r>
              <a:rPr lang="en-US" sz="2800" b="1" dirty="0">
                <a:solidFill>
                  <a:schemeClr val="tx1"/>
                </a:solidFill>
              </a:rPr>
              <a:t> guru </a:t>
            </a:r>
            <a:endParaRPr lang="en-US" sz="2800" dirty="0"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HARIAN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2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PELAKSANA URUSAN ADMINISTRASI KURIKULUM</a:t>
            </a:r>
            <a:endParaRPr lang="en-US" sz="3200" b="1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289602"/>
            <a:ext cx="8887968" cy="2033532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chemeClr val="tx1"/>
                </a:solidFill>
              </a:rPr>
              <a:t>Menyiapkan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membuat</a:t>
            </a:r>
            <a:r>
              <a:rPr lang="en-US" sz="2800" b="1" dirty="0">
                <a:solidFill>
                  <a:schemeClr val="tx1"/>
                </a:solidFill>
              </a:rPr>
              <a:t> agenda </a:t>
            </a:r>
            <a:r>
              <a:rPr lang="en-US" sz="2800" b="1" dirty="0" err="1">
                <a:solidFill>
                  <a:schemeClr val="tx1"/>
                </a:solidFill>
              </a:rPr>
              <a:t>ekskul</a:t>
            </a:r>
            <a:r>
              <a:rPr lang="en-US" sz="2800" b="1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000099"/>
                </a:solidFill>
              </a:rPr>
              <a:t>Menyiapkandan</a:t>
            </a:r>
            <a:r>
              <a:rPr lang="en-US" sz="2800" b="1" dirty="0">
                <a:solidFill>
                  <a:srgbClr val="000099"/>
                </a:solidFill>
              </a:rPr>
              <a:t> </a:t>
            </a:r>
            <a:r>
              <a:rPr lang="en-US" sz="2800" b="1" dirty="0" err="1">
                <a:solidFill>
                  <a:srgbClr val="000099"/>
                </a:solidFill>
              </a:rPr>
              <a:t>membuat</a:t>
            </a:r>
            <a:r>
              <a:rPr lang="en-US" sz="2800" b="1" dirty="0">
                <a:solidFill>
                  <a:srgbClr val="000099"/>
                </a:solidFill>
              </a:rPr>
              <a:t> agenda </a:t>
            </a:r>
            <a:r>
              <a:rPr lang="en-US" sz="2800" b="1" dirty="0" err="1">
                <a:solidFill>
                  <a:srgbClr val="000099"/>
                </a:solidFill>
              </a:rPr>
              <a:t>kerja</a:t>
            </a:r>
            <a:r>
              <a:rPr lang="en-US" sz="2800" b="1" dirty="0">
                <a:solidFill>
                  <a:srgbClr val="000099"/>
                </a:solidFill>
              </a:rPr>
              <a:t> MGMP.</a:t>
            </a:r>
          </a:p>
          <a:p>
            <a:r>
              <a:rPr lang="en-US" sz="2800" b="1" dirty="0" err="1">
                <a:solidFill>
                  <a:srgbClr val="FFFF00"/>
                </a:solidFill>
              </a:rPr>
              <a:t>Menyiapkan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dan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membuat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formulir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penilaian</a:t>
            </a:r>
            <a:endParaRPr lang="en-US" sz="2800" b="1" dirty="0">
              <a:solidFill>
                <a:srgbClr val="FFFF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b="1" dirty="0">
                <a:solidFill>
                  <a:schemeClr val="tx1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MINGGUAN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6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PELAKSANA URUSAN ADMINISTRASI KURIKULUM</a:t>
            </a:r>
            <a:endParaRPr lang="en-US" sz="3200" b="1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518201"/>
            <a:ext cx="8887968" cy="1408339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0033CC"/>
                </a:solidFill>
              </a:rPr>
              <a:t>Membuat</a:t>
            </a:r>
            <a:r>
              <a:rPr lang="en-US" sz="2800" b="1" dirty="0">
                <a:solidFill>
                  <a:srgbClr val="0033CC"/>
                </a:solidFill>
              </a:rPr>
              <a:t> </a:t>
            </a:r>
            <a:r>
              <a:rPr lang="en-US" sz="2800" b="1" dirty="0" err="1">
                <a:solidFill>
                  <a:srgbClr val="0033CC"/>
                </a:solidFill>
              </a:rPr>
              <a:t>jadwal</a:t>
            </a:r>
            <a:r>
              <a:rPr lang="en-US" sz="2800" b="1" dirty="0">
                <a:solidFill>
                  <a:srgbClr val="0033CC"/>
                </a:solidFill>
              </a:rPr>
              <a:t> </a:t>
            </a:r>
            <a:r>
              <a:rPr lang="en-US" sz="2800" b="1" dirty="0" err="1">
                <a:solidFill>
                  <a:srgbClr val="0033CC"/>
                </a:solidFill>
              </a:rPr>
              <a:t>kegiatan</a:t>
            </a:r>
            <a:r>
              <a:rPr lang="en-US" sz="2800" b="1" dirty="0">
                <a:solidFill>
                  <a:srgbClr val="0033CC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0033CC"/>
                </a:solidFill>
              </a:rPr>
              <a:t>Menyiapkan</a:t>
            </a:r>
            <a:r>
              <a:rPr lang="en-US" sz="2800" b="1" dirty="0">
                <a:solidFill>
                  <a:srgbClr val="0033CC"/>
                </a:solidFill>
              </a:rPr>
              <a:t> </a:t>
            </a:r>
            <a:r>
              <a:rPr lang="en-US" sz="2800" b="1" dirty="0" err="1">
                <a:solidFill>
                  <a:srgbClr val="0033CC"/>
                </a:solidFill>
              </a:rPr>
              <a:t>perlengkapan</a:t>
            </a:r>
            <a:r>
              <a:rPr lang="en-US" sz="2800" b="1" dirty="0">
                <a:solidFill>
                  <a:srgbClr val="0033CC"/>
                </a:solidFill>
              </a:rPr>
              <a:t> </a:t>
            </a:r>
            <a:r>
              <a:rPr lang="en-US" sz="2800" b="1" dirty="0" err="1">
                <a:solidFill>
                  <a:srgbClr val="0033CC"/>
                </a:solidFill>
              </a:rPr>
              <a:t>tes</a:t>
            </a:r>
            <a:r>
              <a:rPr lang="en-US" sz="2800" b="1" dirty="0">
                <a:solidFill>
                  <a:srgbClr val="0033CC"/>
                </a:solidFill>
              </a:rPr>
              <a:t> </a:t>
            </a:r>
            <a:r>
              <a:rPr lang="en-US" sz="2800" b="1" dirty="0" err="1">
                <a:solidFill>
                  <a:srgbClr val="0033CC"/>
                </a:solidFill>
              </a:rPr>
              <a:t>semesteran</a:t>
            </a:r>
            <a:endParaRPr lang="en-US" sz="2800" b="1" dirty="0">
              <a:solidFill>
                <a:srgbClr val="0033CC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0033CC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rgbClr val="FFC000"/>
                </a:solidFill>
              </a:rPr>
              <a:t>PROGRAM/ LAYANAN SEMESTERAN</a:t>
            </a:r>
            <a:endParaRPr lang="en-US" sz="3200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KURIKULUM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903340"/>
            <a:ext cx="8887968" cy="230066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program </a:t>
            </a:r>
            <a:r>
              <a:rPr lang="en-US" sz="2800" b="1" dirty="0" err="1">
                <a:solidFill>
                  <a:srgbClr val="C00000"/>
                </a:solidFill>
              </a:rPr>
              <a:t>kerja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jurnal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pembelajaran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agenda </a:t>
            </a:r>
            <a:r>
              <a:rPr lang="en-US" sz="2800" b="1" dirty="0" err="1">
                <a:solidFill>
                  <a:srgbClr val="C00000"/>
                </a:solidFill>
              </a:rPr>
              <a:t>mengajar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endParaRPr lang="en-US" sz="28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TAHUNAN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7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SARPRAS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074450"/>
            <a:ext cx="8887968" cy="2954750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Mengisi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kegiatan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harian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pencatatan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penerimaan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pengeluaran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Inventaris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Non </a:t>
            </a:r>
            <a:r>
              <a:rPr lang="en-US" sz="2800" b="1" dirty="0" err="1">
                <a:solidFill>
                  <a:srgbClr val="C00000"/>
                </a:solidFill>
              </a:rPr>
              <a:t>inventaris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peminjaman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pengembalian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inventaris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HARIAN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34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SARPRAS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3230892"/>
            <a:ext cx="8887968" cy="1220079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Menandatangani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semua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faktur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belanja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yang </a:t>
            </a:r>
            <a:r>
              <a:rPr lang="en-US" sz="2800" b="1" dirty="0" err="1">
                <a:solidFill>
                  <a:srgbClr val="C00000"/>
                </a:solidFill>
              </a:rPr>
              <a:t>diterima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dari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dana</a:t>
            </a:r>
            <a:r>
              <a:rPr lang="en-US" sz="2800" b="1" dirty="0">
                <a:solidFill>
                  <a:srgbClr val="C00000"/>
                </a:solidFill>
              </a:rPr>
              <a:t> APBD/APBN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976957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MINGGUAN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25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SARPRAS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1523122"/>
            <a:ext cx="9012219" cy="511972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700" b="1" dirty="0" err="1">
                <a:solidFill>
                  <a:srgbClr val="C00000"/>
                </a:solidFill>
              </a:rPr>
              <a:t>Mengisi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buku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induk</a:t>
            </a:r>
            <a:r>
              <a:rPr lang="en-US" sz="2700" b="1" dirty="0">
                <a:solidFill>
                  <a:srgbClr val="C00000"/>
                </a:solidFill>
              </a:rPr>
              <a:t>/</a:t>
            </a:r>
            <a:r>
              <a:rPr lang="en-US" sz="2700" b="1" dirty="0" err="1">
                <a:solidFill>
                  <a:srgbClr val="C00000"/>
                </a:solidFill>
              </a:rPr>
              <a:t>buku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golongan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barang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inventaris</a:t>
            </a:r>
            <a:r>
              <a:rPr lang="en-US" sz="27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700" b="1" dirty="0" err="1">
                <a:solidFill>
                  <a:srgbClr val="C00000"/>
                </a:solidFill>
              </a:rPr>
              <a:t>Membuat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Kartu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Inventaris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Barang</a:t>
            </a:r>
            <a:r>
              <a:rPr lang="en-US" sz="2700" b="1" dirty="0">
                <a:solidFill>
                  <a:srgbClr val="C00000"/>
                </a:solidFill>
              </a:rPr>
              <a:t> (KIB, A-E).</a:t>
            </a:r>
          </a:p>
          <a:p>
            <a:pPr lvl="0"/>
            <a:r>
              <a:rPr lang="en-US" sz="2700" b="1" dirty="0" err="1">
                <a:solidFill>
                  <a:srgbClr val="C00000"/>
                </a:solidFill>
              </a:rPr>
              <a:t>Membuat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Kartu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Inventaris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Ruang</a:t>
            </a:r>
            <a:r>
              <a:rPr lang="en-US" sz="2700" b="1" dirty="0">
                <a:solidFill>
                  <a:srgbClr val="C00000"/>
                </a:solidFill>
              </a:rPr>
              <a:t> (KIR).</a:t>
            </a:r>
          </a:p>
          <a:p>
            <a:pPr lvl="0"/>
            <a:r>
              <a:rPr lang="en-US" sz="2700" b="1" dirty="0" err="1">
                <a:solidFill>
                  <a:srgbClr val="C00000"/>
                </a:solidFill>
              </a:rPr>
              <a:t>Membuat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buku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pencatatan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penerimaan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barang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inventaris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dan</a:t>
            </a:r>
            <a:r>
              <a:rPr lang="en-US" sz="2700" b="1" dirty="0">
                <a:solidFill>
                  <a:srgbClr val="C00000"/>
                </a:solidFill>
              </a:rPr>
              <a:t> non </a:t>
            </a:r>
            <a:r>
              <a:rPr lang="en-US" sz="2700" b="1" dirty="0" err="1">
                <a:solidFill>
                  <a:srgbClr val="C00000"/>
                </a:solidFill>
              </a:rPr>
              <a:t>inventaris</a:t>
            </a:r>
            <a:r>
              <a:rPr lang="en-US" sz="27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700" b="1" dirty="0" err="1">
                <a:solidFill>
                  <a:srgbClr val="C00000"/>
                </a:solidFill>
              </a:rPr>
              <a:t>Melaksanakan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administrasi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perawatan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dan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perbaikan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barang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inventaris</a:t>
            </a:r>
            <a:r>
              <a:rPr lang="en-US" sz="27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700" b="1" dirty="0" err="1">
                <a:solidFill>
                  <a:srgbClr val="C00000"/>
                </a:solidFill>
              </a:rPr>
              <a:t>Melaksanakan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penomoran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barang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inventaris</a:t>
            </a:r>
            <a:r>
              <a:rPr lang="en-US" sz="27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700" b="1" dirty="0" err="1">
                <a:solidFill>
                  <a:srgbClr val="C00000"/>
                </a:solidFill>
              </a:rPr>
              <a:t>Membuat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buku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barang</a:t>
            </a:r>
            <a:r>
              <a:rPr lang="en-US" sz="2700" b="1" dirty="0">
                <a:solidFill>
                  <a:srgbClr val="C00000"/>
                </a:solidFill>
              </a:rPr>
              <a:t> ATK yang </a:t>
            </a:r>
            <a:r>
              <a:rPr lang="en-US" sz="2700" b="1" dirty="0" err="1">
                <a:solidFill>
                  <a:srgbClr val="C00000"/>
                </a:solidFill>
              </a:rPr>
              <a:t>harus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 err="1">
                <a:solidFill>
                  <a:srgbClr val="C00000"/>
                </a:solidFill>
              </a:rPr>
              <a:t>ditambah</a:t>
            </a:r>
            <a:r>
              <a:rPr lang="en-US" sz="2700" b="1" dirty="0">
                <a:solidFill>
                  <a:srgbClr val="C00000"/>
                </a:solidFill>
              </a:rPr>
              <a:t>/</a:t>
            </a:r>
            <a:r>
              <a:rPr lang="en-US" sz="2700" b="1" dirty="0" err="1">
                <a:solidFill>
                  <a:srgbClr val="C00000"/>
                </a:solidFill>
              </a:rPr>
              <a:t>dibeli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BULANAN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48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SARPRAS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2316495"/>
            <a:ext cx="9012219" cy="306232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Kartu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Stok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persediaan</a:t>
            </a:r>
            <a:r>
              <a:rPr lang="en-US" sz="2800" b="1" dirty="0">
                <a:solidFill>
                  <a:srgbClr val="C00000"/>
                </a:solidFill>
              </a:rPr>
              <a:t> yang </a:t>
            </a:r>
            <a:r>
              <a:rPr lang="en-US" sz="2800" b="1" dirty="0" err="1">
                <a:solidFill>
                  <a:srgbClr val="C00000"/>
                </a:solidFill>
              </a:rPr>
              <a:t>ada</a:t>
            </a:r>
            <a:r>
              <a:rPr lang="en-US" sz="2800" b="1" dirty="0">
                <a:solidFill>
                  <a:srgbClr val="C00000"/>
                </a:solidFill>
              </a:rPr>
              <a:t> di </a:t>
            </a:r>
            <a:r>
              <a:rPr lang="en-US" sz="2800" b="1" dirty="0" err="1">
                <a:solidFill>
                  <a:srgbClr val="C00000"/>
                </a:solidFill>
              </a:rPr>
              <a:t>gudang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Melaksanakan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stok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opname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ATK yang </a:t>
            </a:r>
            <a:r>
              <a:rPr lang="en-US" sz="2800" b="1" dirty="0" err="1">
                <a:solidFill>
                  <a:srgbClr val="C00000"/>
                </a:solidFill>
              </a:rPr>
              <a:t>ada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triwulan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tahunan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inventaris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noninventaris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TRIWULAN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91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SARPRAS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2316496"/>
            <a:ext cx="9012219" cy="2699258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program </a:t>
            </a:r>
            <a:r>
              <a:rPr lang="en-US" sz="2800" b="1" dirty="0" err="1">
                <a:solidFill>
                  <a:srgbClr val="C00000"/>
                </a:solidFill>
              </a:rPr>
              <a:t>kerja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Mengusulkan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kebutuhan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untuk</a:t>
            </a:r>
            <a:r>
              <a:rPr lang="en-US" sz="2800" b="1" dirty="0">
                <a:solidFill>
                  <a:srgbClr val="C00000"/>
                </a:solidFill>
              </a:rPr>
              <a:t> 1 </a:t>
            </a:r>
            <a:r>
              <a:rPr lang="en-US" sz="2800" b="1" dirty="0" err="1">
                <a:solidFill>
                  <a:srgbClr val="C00000"/>
                </a:solidFill>
              </a:rPr>
              <a:t>tahun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anggaran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Mengusulkan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penghapusan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barang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inventaris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TAHUNAN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55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HUMAS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2316496"/>
            <a:ext cx="9012219" cy="1731069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Mengisi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buku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kegiatan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harian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surat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perjanjian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kerja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sama</a:t>
            </a:r>
            <a:r>
              <a:rPr lang="en-US" sz="2800" b="1" dirty="0">
                <a:solidFill>
                  <a:srgbClr val="C00000"/>
                </a:solidFill>
              </a:rPr>
              <a:t>/MOU.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Melaksanakan</a:t>
            </a:r>
            <a:r>
              <a:rPr lang="en-US" sz="2800" b="1" dirty="0">
                <a:solidFill>
                  <a:srgbClr val="C00000"/>
                </a:solidFill>
              </a:rPr>
              <a:t> MOU </a:t>
            </a:r>
            <a:r>
              <a:rPr lang="en-US" sz="2800" b="1" dirty="0" err="1">
                <a:solidFill>
                  <a:srgbClr val="C00000"/>
                </a:solidFill>
              </a:rPr>
              <a:t>dengan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masyarakat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HARIAN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85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HUMAS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2316496"/>
            <a:ext cx="9012219" cy="1731069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Notula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pengumuman</a:t>
            </a:r>
            <a:endParaRPr lang="en-US" sz="28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BULANAN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57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HUMAS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2316496"/>
            <a:ext cx="9012219" cy="1865539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Program </a:t>
            </a:r>
            <a:r>
              <a:rPr lang="en-US" sz="2800" b="1" dirty="0" err="1">
                <a:solidFill>
                  <a:srgbClr val="C00000"/>
                </a:solidFill>
              </a:rPr>
              <a:t>Kerja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Humas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daftar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hadir</a:t>
            </a:r>
            <a:r>
              <a:rPr lang="en-US" sz="2800" b="1" dirty="0">
                <a:solidFill>
                  <a:srgbClr val="C00000"/>
                </a:solidFill>
              </a:rPr>
              <a:t> DUDI/</a:t>
            </a:r>
            <a:r>
              <a:rPr lang="en-US" sz="2800" b="1" dirty="0" err="1">
                <a:solidFill>
                  <a:srgbClr val="C00000"/>
                </a:solidFill>
              </a:rPr>
              <a:t>Prakerin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endParaRPr lang="en-US" sz="28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TAHUNAN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25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PERSURATAN DAN PENGARSIPAN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1550017"/>
            <a:ext cx="9012219" cy="487767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Mengisi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buku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kegiatan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harian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Mengagendakan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masuk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dan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keluar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Meneruskan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desposisi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masuk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Membuat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dinas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Membuat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undangan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Membuat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edaran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Membuat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tugas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Membuat</a:t>
            </a:r>
            <a:r>
              <a:rPr lang="en-US" sz="2600" b="1" dirty="0">
                <a:solidFill>
                  <a:srgbClr val="C00000"/>
                </a:solidFill>
              </a:rPr>
              <a:t> SPPD.</a:t>
            </a:r>
          </a:p>
          <a:p>
            <a:pPr lvl="0"/>
            <a:r>
              <a:rPr lang="en-US" sz="2600" b="1" dirty="0" err="1">
                <a:solidFill>
                  <a:srgbClr val="C00000"/>
                </a:solidFill>
              </a:rPr>
              <a:t>Membuat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pengantar</a:t>
            </a:r>
            <a:r>
              <a:rPr lang="en-US" sz="26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600" b="1" dirty="0" err="1">
                <a:solidFill>
                  <a:srgbClr val="C00000"/>
                </a:solidFill>
              </a:rPr>
              <a:t>Membuat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surat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keterangan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HARIAN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28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PERSURATAN DAN PENGARSIPAN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2935058"/>
            <a:ext cx="9012219" cy="131420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Mengklasifikasi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surat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dan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sifat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surat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Mengarsip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surat</a:t>
            </a:r>
            <a:r>
              <a:rPr lang="en-US" sz="2800" b="1" dirty="0">
                <a:solidFill>
                  <a:srgbClr val="C00000"/>
                </a:solidFill>
              </a:rPr>
              <a:t> di file </a:t>
            </a:r>
            <a:r>
              <a:rPr lang="en-US" sz="2800" b="1" dirty="0" err="1">
                <a:solidFill>
                  <a:srgbClr val="C00000"/>
                </a:solidFill>
              </a:rPr>
              <a:t>surat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sesuai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kode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MINGGUAN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2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PERSURATAN DAN PENGARSIPAN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" y="2571987"/>
            <a:ext cx="9012219" cy="139489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Membauat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surat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pernyataan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berita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acara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  <a:r>
              <a:rPr lang="en-US" sz="2800" dirty="0"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BULANAN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9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PERSURATAN DAN PENGARSIPAN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" y="2571987"/>
            <a:ext cx="9012219" cy="139489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program </a:t>
            </a:r>
            <a:r>
              <a:rPr lang="en-US" sz="2800" b="1" dirty="0" err="1">
                <a:solidFill>
                  <a:srgbClr val="C00000"/>
                </a:solidFill>
              </a:rPr>
              <a:t>kerja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800" b="1" dirty="0" err="1">
                <a:solidFill>
                  <a:srgbClr val="C00000"/>
                </a:solidFill>
              </a:rPr>
              <a:t>Membuat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laporan</a:t>
            </a:r>
            <a:r>
              <a:rPr lang="en-US" sz="2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</a:rPr>
              <a:t>PROGRAM/ LAYANAN TAHUNAN</a:t>
            </a:r>
            <a:endParaRPr lang="en-US" sz="32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14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LAYANAN KHUSUS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448" y="1443268"/>
            <a:ext cx="9012219" cy="110426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Harian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Mengisi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buku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kegiatan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harian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Melakukan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entri</a:t>
            </a:r>
            <a:r>
              <a:rPr lang="en-US" sz="1800" b="1" dirty="0">
                <a:solidFill>
                  <a:srgbClr val="C00000"/>
                </a:solidFill>
              </a:rPr>
              <a:t> data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1. OPERATOR DAPODIK (OPERATOR SEKOLAH)</a:t>
            </a:r>
            <a:endParaRPr lang="en-US" sz="24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" y="5487769"/>
            <a:ext cx="9012219" cy="13029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Tahunan</a:t>
            </a:r>
            <a:endParaRPr lang="en-US" sz="2200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program </a:t>
            </a:r>
            <a:r>
              <a:rPr lang="en-US" sz="1800" b="1" dirty="0" err="1">
                <a:solidFill>
                  <a:srgbClr val="C00000"/>
                </a:solidFill>
              </a:rPr>
              <a:t>kerja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formulir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isian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untuk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laporan</a:t>
            </a:r>
            <a:r>
              <a:rPr lang="en-US" sz="22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63879" y="2590752"/>
            <a:ext cx="9012219" cy="136721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Bulanan</a:t>
            </a:r>
            <a:endParaRPr lang="en-US" sz="2200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1800" b="1" dirty="0" err="1">
                <a:solidFill>
                  <a:srgbClr val="C00000"/>
                </a:solidFill>
              </a:rPr>
              <a:t>Melakukan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pencermatan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untuk</a:t>
            </a:r>
            <a:r>
              <a:rPr lang="en-US" sz="1800" b="1" dirty="0">
                <a:solidFill>
                  <a:srgbClr val="C00000"/>
                </a:solidFill>
              </a:rPr>
              <a:t> input data yang </a:t>
            </a:r>
            <a:r>
              <a:rPr lang="en-US" sz="1800" b="1" dirty="0" err="1">
                <a:solidFill>
                  <a:srgbClr val="C00000"/>
                </a:solidFill>
              </a:rPr>
              <a:t>berhubungan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dengan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tunjangan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sertifikasi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1800" b="1" dirty="0" err="1">
                <a:solidFill>
                  <a:srgbClr val="C00000"/>
                </a:solidFill>
              </a:rPr>
              <a:t>Melakukan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cek</a:t>
            </a:r>
            <a:r>
              <a:rPr lang="en-US" sz="1800" b="1" dirty="0">
                <a:solidFill>
                  <a:srgbClr val="C00000"/>
                </a:solidFill>
              </a:rPr>
              <a:t> data GTK </a:t>
            </a:r>
            <a:r>
              <a:rPr lang="en-US" sz="1800" b="1" dirty="0" err="1">
                <a:solidFill>
                  <a:srgbClr val="C00000"/>
                </a:solidFill>
              </a:rPr>
              <a:t>verifikasi</a:t>
            </a:r>
            <a:r>
              <a:rPr lang="en-US" sz="1800" b="1" dirty="0">
                <a:solidFill>
                  <a:srgbClr val="C00000"/>
                </a:solidFill>
              </a:rPr>
              <a:t> data di </a:t>
            </a:r>
            <a:r>
              <a:rPr lang="en-US" sz="1800" b="1" dirty="0" err="1">
                <a:solidFill>
                  <a:srgbClr val="C00000"/>
                </a:solidFill>
              </a:rPr>
              <a:t>laman</a:t>
            </a:r>
            <a:r>
              <a:rPr lang="en-US" sz="1800" b="1" dirty="0">
                <a:solidFill>
                  <a:srgbClr val="C00000"/>
                </a:solidFill>
              </a:rPr>
              <a:t> (website)</a:t>
            </a:r>
            <a:r>
              <a:rPr lang="en-US" sz="22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3878" y="4010100"/>
            <a:ext cx="9012219" cy="14373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Semesteran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Melakukan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entri</a:t>
            </a:r>
            <a:r>
              <a:rPr lang="en-US" sz="1800" b="1" dirty="0">
                <a:solidFill>
                  <a:srgbClr val="C00000"/>
                </a:solidFill>
              </a:rPr>
              <a:t> data GTK.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Melakukan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entri</a:t>
            </a:r>
            <a:r>
              <a:rPr lang="en-US" sz="1800" b="1" dirty="0">
                <a:solidFill>
                  <a:srgbClr val="C00000"/>
                </a:solidFill>
              </a:rPr>
              <a:t> data yang </a:t>
            </a:r>
            <a:r>
              <a:rPr lang="en-US" sz="1800" b="1" dirty="0" err="1">
                <a:solidFill>
                  <a:srgbClr val="C00000"/>
                </a:solidFill>
              </a:rPr>
              <a:t>bersumber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dari</a:t>
            </a:r>
            <a:r>
              <a:rPr lang="en-US" sz="1800" b="1" dirty="0">
                <a:solidFill>
                  <a:srgbClr val="C00000"/>
                </a:solidFill>
              </a:rPr>
              <a:t> F-SEK.F-PD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F-GTK.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Melakukan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imput</a:t>
            </a:r>
            <a:r>
              <a:rPr lang="en-US" sz="1800" b="1" dirty="0">
                <a:solidFill>
                  <a:srgbClr val="C00000"/>
                </a:solidFill>
              </a:rPr>
              <a:t> data </a:t>
            </a:r>
            <a:r>
              <a:rPr lang="en-US" sz="1800" b="1" dirty="0" err="1">
                <a:solidFill>
                  <a:srgbClr val="C00000"/>
                </a:solidFill>
              </a:rPr>
              <a:t>sesuai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dengan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formulir</a:t>
            </a:r>
            <a:r>
              <a:rPr lang="en-US" sz="1800" b="1" dirty="0">
                <a:solidFill>
                  <a:srgbClr val="C00000"/>
                </a:solidFill>
              </a:rPr>
              <a:t> yang </a:t>
            </a:r>
            <a:r>
              <a:rPr lang="en-US" sz="1800" b="1" dirty="0" err="1">
                <a:solidFill>
                  <a:srgbClr val="C00000"/>
                </a:solidFill>
              </a:rPr>
              <a:t>diisi</a:t>
            </a:r>
            <a:r>
              <a:rPr lang="en-US" sz="18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509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LAYANAN KHUSUS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448" y="1497056"/>
            <a:ext cx="9012219" cy="3841426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Harian</a:t>
            </a:r>
            <a:endParaRPr lang="en-US" sz="2200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Mengisi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buku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kegiatan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harian</a:t>
            </a:r>
            <a:r>
              <a:rPr lang="en-US" sz="2000" dirty="0">
                <a:solidFill>
                  <a:srgbClr val="C00000"/>
                </a:solidFill>
              </a:rPr>
              <a:t> .</a:t>
            </a: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Menjaga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keamanan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dan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ketertiban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sekolah</a:t>
            </a:r>
            <a:r>
              <a:rPr lang="en-US" sz="2000" dirty="0">
                <a:solidFill>
                  <a:srgbClr val="C00000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Mengawasi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keluar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masuk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siswa</a:t>
            </a:r>
            <a:r>
              <a:rPr lang="en-US" sz="2000" dirty="0">
                <a:solidFill>
                  <a:srgbClr val="C00000"/>
                </a:solidFill>
              </a:rPr>
              <a:t>, guru, </a:t>
            </a:r>
            <a:r>
              <a:rPr lang="en-US" sz="2000" dirty="0" err="1">
                <a:solidFill>
                  <a:srgbClr val="C00000"/>
                </a:solidFill>
              </a:rPr>
              <a:t>pegawai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dan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tamu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sekolah</a:t>
            </a:r>
            <a:r>
              <a:rPr lang="en-US" sz="2000" dirty="0">
                <a:solidFill>
                  <a:srgbClr val="C00000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Mencatat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identitas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tamu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sekolah</a:t>
            </a:r>
            <a:r>
              <a:rPr lang="en-US" sz="2000" dirty="0">
                <a:solidFill>
                  <a:srgbClr val="C00000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Mengatur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parkir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kendaraan</a:t>
            </a:r>
            <a:r>
              <a:rPr lang="en-US" sz="2000" dirty="0">
                <a:solidFill>
                  <a:srgbClr val="C00000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Mengontrol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keamanan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ketertiban</a:t>
            </a:r>
            <a:endParaRPr lang="en-US" sz="2000" dirty="0">
              <a:solidFill>
                <a:srgbClr val="C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Keliling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sekolah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secara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rutin</a:t>
            </a:r>
            <a:r>
              <a:rPr lang="en-US" sz="2000" dirty="0">
                <a:solidFill>
                  <a:srgbClr val="C00000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Mengantar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tamu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sekolah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tujuan</a:t>
            </a:r>
            <a:r>
              <a:rPr lang="en-US" sz="2000" dirty="0">
                <a:solidFill>
                  <a:srgbClr val="C00000"/>
                </a:solidFill>
              </a:rPr>
              <a:t>.</a:t>
            </a:r>
          </a:p>
          <a:p>
            <a:pPr lvl="0"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Mencatat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kejadian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gangguan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keamanan</a:t>
            </a:r>
            <a:r>
              <a:rPr lang="en-US" sz="2000" dirty="0">
                <a:solidFill>
                  <a:srgbClr val="C00000"/>
                </a:solidFill>
              </a:rPr>
              <a:t> di </a:t>
            </a:r>
            <a:r>
              <a:rPr lang="en-US" sz="2000" dirty="0" err="1">
                <a:solidFill>
                  <a:srgbClr val="C00000"/>
                </a:solidFill>
              </a:rPr>
              <a:t>sekolah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dan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melaporkannya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pihak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keamanan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setempat</a:t>
            </a:r>
            <a:endParaRPr lang="en-US" sz="2000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Membuat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minuman</a:t>
            </a:r>
            <a:r>
              <a:rPr lang="en-US" sz="2000" dirty="0">
                <a:solidFill>
                  <a:srgbClr val="C00000"/>
                </a:solidFill>
              </a:rPr>
              <a:t> guru </a:t>
            </a:r>
            <a:r>
              <a:rPr lang="en-US" sz="2000" dirty="0" err="1">
                <a:solidFill>
                  <a:srgbClr val="C00000"/>
                </a:solidFill>
              </a:rPr>
              <a:t>dan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karyawan</a:t>
            </a:r>
            <a:r>
              <a:rPr lang="en-US" sz="22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2. PENJAGA SEKOLAH</a:t>
            </a:r>
            <a:endParaRPr lang="en-US" sz="24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" y="5433981"/>
            <a:ext cx="9012219" cy="119541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Tahunan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program </a:t>
            </a:r>
            <a:r>
              <a:rPr lang="en-US" sz="1800" b="1" dirty="0" err="1">
                <a:solidFill>
                  <a:srgbClr val="C00000"/>
                </a:solidFill>
              </a:rPr>
              <a:t>kerja</a:t>
            </a:r>
            <a:endParaRPr lang="en-US" sz="1800" b="1" dirty="0">
              <a:solidFill>
                <a:srgbClr val="C00000"/>
              </a:solidFill>
            </a:endParaRPr>
          </a:p>
          <a:p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laporan</a:t>
            </a:r>
            <a:r>
              <a:rPr lang="en-US" sz="22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903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LAYANAN KHUSUS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448" y="1577738"/>
            <a:ext cx="9012219" cy="2187438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Harian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2000" b="1" dirty="0" err="1">
                <a:solidFill>
                  <a:srgbClr val="C00000"/>
                </a:solidFill>
              </a:rPr>
              <a:t>Mengisi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buku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kegiatan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harian</a:t>
            </a:r>
            <a:r>
              <a:rPr lang="en-US" sz="20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000" b="1" dirty="0" err="1">
                <a:solidFill>
                  <a:srgbClr val="C00000"/>
                </a:solidFill>
              </a:rPr>
              <a:t>Merawat</a:t>
            </a:r>
            <a:r>
              <a:rPr lang="en-US" sz="2000" b="1" dirty="0">
                <a:solidFill>
                  <a:srgbClr val="C00000"/>
                </a:solidFill>
              </a:rPr>
              <a:t>, </a:t>
            </a:r>
            <a:r>
              <a:rPr lang="en-US" sz="2000" b="1" dirty="0" err="1">
                <a:solidFill>
                  <a:srgbClr val="C00000"/>
                </a:solidFill>
              </a:rPr>
              <a:t>memelihara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dan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menanam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palawija</a:t>
            </a:r>
            <a:r>
              <a:rPr lang="en-US" sz="2000" b="1" dirty="0">
                <a:solidFill>
                  <a:srgbClr val="C00000"/>
                </a:solidFill>
              </a:rPr>
              <a:t> di </a:t>
            </a:r>
            <a:r>
              <a:rPr lang="en-US" sz="2000" b="1" dirty="0" err="1">
                <a:solidFill>
                  <a:srgbClr val="C00000"/>
                </a:solidFill>
              </a:rPr>
              <a:t>kebun</a:t>
            </a:r>
            <a:r>
              <a:rPr lang="en-US" sz="20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2000" b="1" dirty="0" err="1">
                <a:solidFill>
                  <a:srgbClr val="C00000"/>
                </a:solidFill>
              </a:rPr>
              <a:t>Mempersiapkan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peralatan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dan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bahan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kebersihan</a:t>
            </a:r>
            <a:r>
              <a:rPr lang="en-US" sz="20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000" b="1" dirty="0" err="1">
                <a:solidFill>
                  <a:srgbClr val="C00000"/>
                </a:solidFill>
              </a:rPr>
              <a:t>Membersihkan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halaman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sekolahan</a:t>
            </a:r>
            <a:r>
              <a:rPr lang="en-US" sz="2000" b="1" dirty="0">
                <a:solidFill>
                  <a:srgbClr val="C00000"/>
                </a:solidFill>
              </a:rPr>
              <a:t>, </a:t>
            </a:r>
            <a:r>
              <a:rPr lang="en-US" sz="2000" b="1" dirty="0" err="1">
                <a:solidFill>
                  <a:srgbClr val="C00000"/>
                </a:solidFill>
              </a:rPr>
              <a:t>dan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lingkungan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luar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sekolah</a:t>
            </a:r>
            <a:r>
              <a:rPr lang="en-US" sz="20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3. TUKANG KEBUN</a:t>
            </a:r>
            <a:endParaRPr lang="en-US" sz="24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" y="4008597"/>
            <a:ext cx="9012219" cy="12760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Tahunan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2000" b="1" dirty="0" err="1">
                <a:solidFill>
                  <a:srgbClr val="C00000"/>
                </a:solidFill>
              </a:rPr>
              <a:t>Membuat</a:t>
            </a:r>
            <a:r>
              <a:rPr lang="en-US" sz="2000" b="1" dirty="0">
                <a:solidFill>
                  <a:srgbClr val="C00000"/>
                </a:solidFill>
              </a:rPr>
              <a:t> program </a:t>
            </a:r>
            <a:r>
              <a:rPr lang="en-US" sz="2000" b="1" dirty="0" err="1">
                <a:solidFill>
                  <a:srgbClr val="C00000"/>
                </a:solidFill>
              </a:rPr>
              <a:t>kerja</a:t>
            </a:r>
            <a:r>
              <a:rPr lang="en-US" sz="20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2000" b="1" dirty="0" err="1">
                <a:solidFill>
                  <a:srgbClr val="C00000"/>
                </a:solidFill>
              </a:rPr>
              <a:t>Membuat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laporan</a:t>
            </a:r>
            <a:r>
              <a:rPr lang="en-US" sz="20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155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LAYANAN KHUSUS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448" y="1376032"/>
            <a:ext cx="9012219" cy="237569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Harian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Mengisi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buku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kegiatan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harian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Membersihkan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halaman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lingkungan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sesuai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dengan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pembagian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tugas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Membersihkan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ruang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kantor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kelas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laboratorium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WC, </a:t>
            </a:r>
            <a:r>
              <a:rPr lang="en-US" sz="1800" b="1" dirty="0" err="1">
                <a:solidFill>
                  <a:srgbClr val="C00000"/>
                </a:solidFill>
              </a:rPr>
              <a:t>sesuai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dengan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tugasnya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Melayani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kebutuhan</a:t>
            </a:r>
            <a:r>
              <a:rPr lang="en-US" sz="1800" b="1" dirty="0">
                <a:solidFill>
                  <a:srgbClr val="C00000"/>
                </a:solidFill>
              </a:rPr>
              <a:t> guru, </a:t>
            </a:r>
            <a:r>
              <a:rPr lang="en-US" sz="1800" b="1" dirty="0" err="1">
                <a:solidFill>
                  <a:srgbClr val="C00000"/>
                </a:solidFill>
              </a:rPr>
              <a:t>pegawai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tamu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Membersihkan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halaman,taman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ruang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rakil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ruang</a:t>
            </a:r>
            <a:r>
              <a:rPr lang="en-US" sz="1800" b="1" dirty="0">
                <a:solidFill>
                  <a:srgbClr val="C00000"/>
                </a:solidFill>
              </a:rPr>
              <a:t> guru,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taman</a:t>
            </a:r>
            <a:r>
              <a:rPr lang="en-US" sz="1800" b="1" dirty="0">
                <a:solidFill>
                  <a:srgbClr val="C00000"/>
                </a:solidFill>
              </a:rPr>
              <a:t> air </a:t>
            </a:r>
            <a:r>
              <a:rPr lang="en-US" sz="1800" b="1" dirty="0" err="1">
                <a:solidFill>
                  <a:srgbClr val="C00000"/>
                </a:solidFill>
              </a:rPr>
              <a:t>mancur</a:t>
            </a:r>
            <a:r>
              <a:rPr lang="en-US" sz="20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4 TENAGA KEBERSIHAN</a:t>
            </a:r>
            <a:endParaRPr lang="en-US" sz="24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" y="3833787"/>
            <a:ext cx="9012219" cy="83234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Mingguan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Memperbaiki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kerusakan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ringan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sarana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2000" b="1" dirty="0">
                <a:solidFill>
                  <a:srgbClr val="C00000"/>
                </a:solidFill>
                <a:latin typeface="Futura Md BT" pitchFamily="34" charset="0"/>
                <a:ea typeface="Futura Medium" charset="0"/>
                <a:cs typeface="Futura Medium" charset="0"/>
              </a:rPr>
              <a:t>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63879" y="4752670"/>
            <a:ext cx="9012219" cy="7606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Bulanan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Mempersiapkan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ruang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rapat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3878" y="5585701"/>
            <a:ext cx="9012219" cy="11619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Tahunan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program </a:t>
            </a:r>
            <a:r>
              <a:rPr lang="en-US" sz="1800" b="1" dirty="0" err="1">
                <a:solidFill>
                  <a:srgbClr val="C00000"/>
                </a:solidFill>
              </a:rPr>
              <a:t>kerja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laporan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2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LAYANAN KHUSUS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448" y="1376032"/>
            <a:ext cx="9012219" cy="237569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Harian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Mengisi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buku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kegiatan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harian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Membersihkan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halaman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lingkungan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sesuai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dengan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pembagian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tugas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Membersihkan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ruang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kantor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kelas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laboratorium</a:t>
            </a:r>
            <a:r>
              <a:rPr lang="en-US" sz="1800" b="1" dirty="0">
                <a:solidFill>
                  <a:srgbClr val="C00000"/>
                </a:solidFill>
              </a:rPr>
              <a:t>, WC, </a:t>
            </a:r>
            <a:r>
              <a:rPr lang="en-US" sz="1800" b="1" dirty="0" err="1">
                <a:solidFill>
                  <a:srgbClr val="C00000"/>
                </a:solidFill>
              </a:rPr>
              <a:t>sesuai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dengan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tugasnya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Melayani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kebutuhan</a:t>
            </a:r>
            <a:r>
              <a:rPr lang="en-US" sz="1800" b="1" dirty="0">
                <a:solidFill>
                  <a:srgbClr val="C00000"/>
                </a:solidFill>
              </a:rPr>
              <a:t> guru, </a:t>
            </a:r>
            <a:r>
              <a:rPr lang="en-US" sz="1800" b="1" dirty="0" err="1">
                <a:solidFill>
                  <a:srgbClr val="C00000"/>
                </a:solidFill>
              </a:rPr>
              <a:t>pegawai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tamu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Mengantar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surat-surat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dinas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5. PESURUH</a:t>
            </a:r>
            <a:endParaRPr lang="en-US" sz="24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" y="3833787"/>
            <a:ext cx="9012219" cy="83234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Mingguan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Memperbaiki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kerusakan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ringan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sarana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63879" y="4752670"/>
            <a:ext cx="9012219" cy="7606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Bulanan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Mempersiapkan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ruang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rapat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3878" y="5585701"/>
            <a:ext cx="9012219" cy="11619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Tahunan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program </a:t>
            </a:r>
            <a:r>
              <a:rPr lang="en-US" sz="1800" b="1" dirty="0" err="1">
                <a:solidFill>
                  <a:srgbClr val="C00000"/>
                </a:solidFill>
              </a:rPr>
              <a:t>kerja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laporan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LAYANAN KHUSUS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448" y="1376032"/>
            <a:ext cx="9012219" cy="2295015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Harian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Mengisi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buku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kegiatan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harian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Mengantar</a:t>
            </a:r>
            <a:r>
              <a:rPr lang="en-US" sz="1800" b="1" dirty="0">
                <a:solidFill>
                  <a:srgbClr val="C00000"/>
                </a:solidFill>
              </a:rPr>
              <a:t>/</a:t>
            </a:r>
            <a:r>
              <a:rPr lang="en-US" sz="1800" b="1" dirty="0" err="1">
                <a:solidFill>
                  <a:srgbClr val="C00000"/>
                </a:solidFill>
              </a:rPr>
              <a:t>jemput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</a:rPr>
              <a:t>, guru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pegawai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Mengantar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keperluan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</a:rPr>
              <a:t>, guru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pegawai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Mengisi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buku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kontrol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kerja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mengantar</a:t>
            </a:r>
            <a:r>
              <a:rPr lang="en-US" sz="1800" b="1" dirty="0">
                <a:solidFill>
                  <a:srgbClr val="C00000"/>
                </a:solidFill>
              </a:rPr>
              <a:t> /</a:t>
            </a:r>
            <a:r>
              <a:rPr lang="en-US" sz="1800" b="1" dirty="0" err="1">
                <a:solidFill>
                  <a:srgbClr val="C00000"/>
                </a:solidFill>
              </a:rPr>
              <a:t>jemput</a:t>
            </a:r>
            <a:r>
              <a:rPr lang="en-US" sz="1800" b="1" dirty="0">
                <a:solidFill>
                  <a:srgbClr val="C00000"/>
                </a:solidFill>
              </a:rPr>
              <a:t> guru, </a:t>
            </a:r>
            <a:r>
              <a:rPr lang="en-US" sz="1800" b="1" dirty="0" err="1">
                <a:solidFill>
                  <a:srgbClr val="C00000"/>
                </a:solidFill>
              </a:rPr>
              <a:t>karyawan</a:t>
            </a:r>
            <a:r>
              <a:rPr lang="en-US" sz="1800" b="1" dirty="0">
                <a:solidFill>
                  <a:srgbClr val="C00000"/>
                </a:solidFill>
              </a:rPr>
              <a:t>,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Memelihara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merawat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kendaraan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6. PENGEMUDI</a:t>
            </a:r>
            <a:endParaRPr lang="en-US" sz="24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" y="3833787"/>
            <a:ext cx="9012219" cy="83234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Mingguan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Memperbaiki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kerusakan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ringan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3878" y="4980586"/>
            <a:ext cx="9012219" cy="11619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Tahunan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program </a:t>
            </a:r>
            <a:r>
              <a:rPr lang="en-US" sz="1800" b="1" dirty="0" err="1">
                <a:solidFill>
                  <a:srgbClr val="C00000"/>
                </a:solidFill>
              </a:rPr>
              <a:t>kerja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laporan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4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101213"/>
            <a:ext cx="8229600" cy="750121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C000"/>
                </a:solidFill>
              </a:rPr>
              <a:t>PELAKSANA URUSAN ADMINISTRASI LAYANAN KHUSUS</a:t>
            </a:r>
            <a:endParaRPr lang="en-US" sz="3200" b="1" u="sng" dirty="0">
              <a:solidFill>
                <a:srgbClr val="FFC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448" y="1443267"/>
            <a:ext cx="9012219" cy="2994262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Harian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Mengisi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buku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kegiatan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harian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Membuka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menutup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pintu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gerbang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Menjaga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keamanan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selama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kegiatan</a:t>
            </a:r>
            <a:r>
              <a:rPr lang="en-US" sz="1800" b="1" dirty="0">
                <a:solidFill>
                  <a:srgbClr val="C00000"/>
                </a:solidFill>
              </a:rPr>
              <a:t> KBM.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Menerima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mencatat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kedatangan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tamu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selama</a:t>
            </a:r>
            <a:r>
              <a:rPr lang="en-US" sz="1800" b="1" dirty="0">
                <a:solidFill>
                  <a:srgbClr val="C00000"/>
                </a:solidFill>
              </a:rPr>
              <a:t> KBM.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Mencatat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identitas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tamu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Mengatur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kendaraan</a:t>
            </a:r>
            <a:r>
              <a:rPr lang="en-US" sz="1800" b="1" dirty="0">
                <a:solidFill>
                  <a:srgbClr val="C00000"/>
                </a:solidFill>
              </a:rPr>
              <a:t> di </a:t>
            </a:r>
            <a:r>
              <a:rPr lang="en-US" sz="1800" b="1" dirty="0" err="1">
                <a:solidFill>
                  <a:srgbClr val="C00000"/>
                </a:solidFill>
              </a:rPr>
              <a:t>depan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sekolah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waktu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siswa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datang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dan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pulang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Menjaga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kebersihan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lingkungan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3448" y="815593"/>
            <a:ext cx="8229600" cy="750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F0C036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Futura Condensed"/>
                <a:ea typeface="+mj-ea"/>
                <a:cs typeface="Futura Condensed"/>
              </a:defRPr>
            </a:lvl1pPr>
          </a:lstStyle>
          <a:p>
            <a:pPr algn="l"/>
            <a:r>
              <a:rPr lang="en-US" sz="2400" dirty="0">
                <a:solidFill>
                  <a:schemeClr val="bg1"/>
                </a:solidFill>
              </a:rPr>
              <a:t>7. SATPAM</a:t>
            </a:r>
            <a:endParaRPr lang="en-US" sz="2400" u="sng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3878" y="4792328"/>
            <a:ext cx="9012219" cy="11619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bg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>
                <a:solidFill>
                  <a:srgbClr val="C00000"/>
                </a:solidFill>
              </a:rPr>
              <a:t>Program </a:t>
            </a:r>
            <a:r>
              <a:rPr lang="en-US" sz="2200" dirty="0" err="1">
                <a:solidFill>
                  <a:srgbClr val="C00000"/>
                </a:solidFill>
              </a:rPr>
              <a:t>Pelayanan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Tahunan</a:t>
            </a:r>
            <a:endParaRPr lang="en-US" sz="2200" dirty="0">
              <a:solidFill>
                <a:srgbClr val="C00000"/>
              </a:solidFill>
            </a:endParaRPr>
          </a:p>
          <a:p>
            <a:pPr lvl="0"/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program </a:t>
            </a:r>
            <a:r>
              <a:rPr lang="en-US" sz="1800" b="1" dirty="0" err="1">
                <a:solidFill>
                  <a:srgbClr val="C00000"/>
                </a:solidFill>
              </a:rPr>
              <a:t>kerja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</a:p>
          <a:p>
            <a:r>
              <a:rPr lang="en-US" sz="1800" b="1" dirty="0" err="1">
                <a:solidFill>
                  <a:srgbClr val="C00000"/>
                </a:solidFill>
              </a:rPr>
              <a:t>Membuat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laporan</a:t>
            </a:r>
            <a:endParaRPr lang="en-US" sz="2000" b="1" dirty="0">
              <a:solidFill>
                <a:srgbClr val="C00000"/>
              </a:solidFill>
              <a:latin typeface="Futura Md BT" pitchFamily="34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31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8212" y="1841372"/>
            <a:ext cx="56701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rgbClr val="000090"/>
                </a:solidFill>
                <a:latin typeface="Century Gothic"/>
                <a:cs typeface="Century Gothic"/>
              </a:rPr>
              <a:t>Terima</a:t>
            </a:r>
            <a:r>
              <a:rPr lang="en-US" sz="7200" dirty="0">
                <a:solidFill>
                  <a:srgbClr val="000090"/>
                </a:solidFill>
                <a:latin typeface="Century Gothic"/>
                <a:cs typeface="Century Gothic"/>
              </a:rPr>
              <a:t> </a:t>
            </a:r>
            <a:r>
              <a:rPr lang="en-US" sz="7200" dirty="0" err="1">
                <a:solidFill>
                  <a:srgbClr val="000090"/>
                </a:solidFill>
                <a:latin typeface="Century Gothic"/>
                <a:cs typeface="Century Gothic"/>
              </a:rPr>
              <a:t>Kasih</a:t>
            </a:r>
            <a:endParaRPr lang="en-US" sz="7200" dirty="0">
              <a:solidFill>
                <a:srgbClr val="000090"/>
              </a:solidFill>
              <a:latin typeface="Century Gothic"/>
              <a:cs typeface="Century Gothic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292898" y="3031712"/>
            <a:ext cx="8171776" cy="0"/>
          </a:xfrm>
          <a:prstGeom prst="line">
            <a:avLst/>
          </a:prstGeom>
          <a:ln w="28575" cmpd="sng"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34786" y="3394694"/>
            <a:ext cx="49760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00CC"/>
                </a:solidFill>
                <a:latin typeface="Century Gothic" charset="0"/>
                <a:ea typeface="Century Gothic" charset="0"/>
                <a:cs typeface="Century Gothic" charset="0"/>
              </a:rPr>
              <a:t>Selamat</a:t>
            </a:r>
            <a:r>
              <a:rPr lang="en-US" sz="4400" dirty="0">
                <a:solidFill>
                  <a:srgbClr val="0000CC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Century Gothic" charset="0"/>
                <a:ea typeface="Century Gothic" charset="0"/>
                <a:cs typeface="Century Gothic" charset="0"/>
              </a:rPr>
              <a:t>Berk</a:t>
            </a:r>
            <a:r>
              <a:rPr lang="id-ID" sz="4400" dirty="0">
                <a:solidFill>
                  <a:srgbClr val="0000CC"/>
                </a:solidFill>
                <a:latin typeface="Century Gothic" charset="0"/>
                <a:ea typeface="Century Gothic" charset="0"/>
                <a:cs typeface="Century Gothic" charset="0"/>
              </a:rPr>
              <a:t>arya</a:t>
            </a:r>
            <a:endParaRPr lang="en-US" sz="4400" dirty="0">
              <a:solidFill>
                <a:srgbClr val="0000CC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" y="5"/>
            <a:ext cx="9304688" cy="428387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13539" y="5"/>
            <a:ext cx="1492461" cy="42838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1317" y="6429618"/>
            <a:ext cx="9304688" cy="428387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" y="6429618"/>
            <a:ext cx="1492461" cy="4283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33451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Par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36751</TotalTime>
  <Words>1834</Words>
  <Application>Microsoft Office PowerPoint</Application>
  <PresentationFormat>A4 Paper (210x297 mm)</PresentationFormat>
  <Paragraphs>350</Paragraphs>
  <Slides>47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Arial</vt:lpstr>
      <vt:lpstr>Calibri</vt:lpstr>
      <vt:lpstr>Century Gothic</vt:lpstr>
      <vt:lpstr>Courier New</vt:lpstr>
      <vt:lpstr>Futura Condensed</vt:lpstr>
      <vt:lpstr>Futura Md BT</vt:lpstr>
      <vt:lpstr>Gill Sans Light</vt:lpstr>
      <vt:lpstr>1_Office Theme</vt:lpstr>
      <vt:lpstr>Blue Party</vt:lpstr>
      <vt:lpstr>DIKLAT ADMINISTRASI DAN  PENGELOLAAN KEUANGAN SEKOLAH SMK MAHARATI KAPUAS KALIMANTAN TENGAH 2021</vt:lpstr>
      <vt:lpstr>PENDAHULUAN</vt:lpstr>
      <vt:lpstr>LANDASAN HUKUM</vt:lpstr>
      <vt:lpstr>JABATAN DALAM ADMINISTRASI SEKOLAH</vt:lpstr>
      <vt:lpstr>TUGAS POKOK DAN FUNGSI TAS</vt:lpstr>
      <vt:lpstr>KEPALA TAS</vt:lpstr>
      <vt:lpstr>KEPALA TAS</vt:lpstr>
      <vt:lpstr>KEPALA TAS</vt:lpstr>
      <vt:lpstr>KEPALA TAS</vt:lpstr>
      <vt:lpstr>KEPALA TAS</vt:lpstr>
      <vt:lpstr>PELAKSANA URUSAN ADMINISTRASI KEPEGAWAIAN</vt:lpstr>
      <vt:lpstr>PELAKSANA URUSAN ADMINISTRASI KEPEGAWAIAN</vt:lpstr>
      <vt:lpstr>PELAKSANA URUSAN ADMINISTRASI KEPEGAWAIAN</vt:lpstr>
      <vt:lpstr>PELAKSANA URUSAN ADMINISTRASI KEPEGAWAIAN</vt:lpstr>
      <vt:lpstr>PELAKSANA URUSAN ADMINISTRASI KEUANGAN</vt:lpstr>
      <vt:lpstr>PELAKSANA URUSAN ADMINISTRASI KEUANGAN</vt:lpstr>
      <vt:lpstr>PELAKSANA URUSAN ADMINISTRASI KEUANGAN</vt:lpstr>
      <vt:lpstr>PELAKSANA URUSAN ADMINISTRASI KEUANGAN</vt:lpstr>
      <vt:lpstr>PELAKSANA URUSAN ADMINISTRASI KESISWAAN</vt:lpstr>
      <vt:lpstr>PELAKSANA URUSAN ADMINISTRASI KESISWAAN</vt:lpstr>
      <vt:lpstr>PELAKSANA URUSAN ADMINISTRASI KESISWAAN</vt:lpstr>
      <vt:lpstr>PELAKSANA URUSAN ADMINISTRASI KESISWAAN</vt:lpstr>
      <vt:lpstr>PELAKSANA URUSAN ADMINISTRASI KESISWAAN</vt:lpstr>
      <vt:lpstr>PELAKSANA URUSAN ADMINISTRASI KURIKULUM</vt:lpstr>
      <vt:lpstr>PELAKSANA URUSAN ADMINISTRASI KURIKULUM</vt:lpstr>
      <vt:lpstr>PELAKSANA URUSAN ADMINISTRASI KURIKULUM</vt:lpstr>
      <vt:lpstr>PELAKSANA URUSAN ADMINISTRASI KURIKULUM</vt:lpstr>
      <vt:lpstr>PELAKSANA URUSAN ADMINISTRASI SARPRAS</vt:lpstr>
      <vt:lpstr>PELAKSANA URUSAN ADMINISTRASI SARPRAS</vt:lpstr>
      <vt:lpstr>PELAKSANA URUSAN ADMINISTRASI SARPRAS</vt:lpstr>
      <vt:lpstr>PELAKSANA URUSAN ADMINISTRASI SARPRAS</vt:lpstr>
      <vt:lpstr>PELAKSANA URUSAN ADMINISTRASI SARPRAS</vt:lpstr>
      <vt:lpstr>PELAKSANA URUSAN ADMINISTRASI HUMAS</vt:lpstr>
      <vt:lpstr>PELAKSANA URUSAN ADMINISTRASI HUMAS</vt:lpstr>
      <vt:lpstr>PELAKSANA URUSAN ADMINISTRASI HUMAS</vt:lpstr>
      <vt:lpstr>PELAKSANA URUSAN ADMINISTRASI PERSURATAN DAN PENGARSIPAN</vt:lpstr>
      <vt:lpstr>PELAKSANA URUSAN ADMINISTRASI PERSURATAN DAN PENGARSIPAN</vt:lpstr>
      <vt:lpstr>PELAKSANA URUSAN ADMINISTRASI PERSURATAN DAN PENGARSIPAN</vt:lpstr>
      <vt:lpstr>PELAKSANA URUSAN ADMINISTRASI PERSURATAN DAN PENGARSIPAN</vt:lpstr>
      <vt:lpstr>PELAKSANA URUSAN ADMINISTRASI LAYANAN KHUSUS</vt:lpstr>
      <vt:lpstr>PELAKSANA URUSAN ADMINISTRASI LAYANAN KHUSUS</vt:lpstr>
      <vt:lpstr>PELAKSANA URUSAN ADMINISTRASI LAYANAN KHUSUS</vt:lpstr>
      <vt:lpstr>PELAKSANA URUSAN ADMINISTRASI LAYANAN KHUSUS</vt:lpstr>
      <vt:lpstr>PELAKSANA URUSAN ADMINISTRASI LAYANAN KHUSUS</vt:lpstr>
      <vt:lpstr>PELAKSANA URUSAN ADMINISTRASI LAYANAN KHUSUS</vt:lpstr>
      <vt:lpstr>PELAKSANA URUSAN ADMINISTRASI LAYANAN KHUSUS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Pemahaman Kompetensi, Materi, Pembelajaran, Penilaian, dan RPP</dc:title>
  <dc:creator>User</dc:creator>
  <cp:lastModifiedBy>HP</cp:lastModifiedBy>
  <cp:revision>790</cp:revision>
  <cp:lastPrinted>2016-02-26T09:46:07Z</cp:lastPrinted>
  <dcterms:created xsi:type="dcterms:W3CDTF">2014-08-20T11:12:39Z</dcterms:created>
  <dcterms:modified xsi:type="dcterms:W3CDTF">2021-10-30T04:29:20Z</dcterms:modified>
</cp:coreProperties>
</file>