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6858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nan Rofik" initials="UR" lastIdx="1" clrIdx="0">
    <p:extLst>
      <p:ext uri="{19B8F6BF-5375-455C-9EA6-DF929625EA0E}">
        <p15:presenceInfo xmlns:p15="http://schemas.microsoft.com/office/powerpoint/2012/main" userId="b36305f6bbb3776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1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117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9-24T18:46:49.094" idx="1">
    <p:pos x="10" y="10"/>
    <p:text>Kegiatan ini adalah
gabungan antara seni dan teknik dari bahan dasar berupa potongan
gambar dan suara atau populer dengan nama clip, yang dipadukan
dan diolah sehingga mempunyai arti dan makna yang jelas. Proses
seni dalam video editing terdiri dari apa saja bagian yang diambil,
dihapus atau digabungkan dari berbagai sumber agar menjadi
satu, masuk akal dan enak untuk dilihat.
Pada dasarnya pengertian editing adalah menghubungkan antara
shot/visual atau suara dengan shot/visual atau suara yang lain
dengan menggunakan bentuk transisi tertentu agar menjadi
kesatuan informasi yang berkesinambungan. Tiga bentuk edit atau
penyambungan gambar yaitu : Cut, Mix, dan Fade.</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D9AB07-60D2-433F-9F6B-DDB029687596}" type="datetimeFigureOut">
              <a:rPr lang="en-US" smtClean="0"/>
              <a:t>9/24/2020</a:t>
            </a:fld>
            <a:endParaRPr lang="en-US"/>
          </a:p>
        </p:txBody>
      </p:sp>
      <p:sp>
        <p:nvSpPr>
          <p:cNvPr id="4" name="Slide Image Placeholder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1CD499-0234-4AD0-9451-8395CBF1A71F}" type="slidenum">
              <a:rPr lang="en-US" smtClean="0"/>
              <a:t>‹#›</a:t>
            </a:fld>
            <a:endParaRPr lang="en-US"/>
          </a:p>
        </p:txBody>
      </p:sp>
    </p:spTree>
    <p:extLst>
      <p:ext uri="{BB962C8B-B14F-4D97-AF65-F5344CB8AC3E}">
        <p14:creationId xmlns:p14="http://schemas.microsoft.com/office/powerpoint/2010/main" val="3164507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Kegiatan ini adalah gabungan antara seni dan teknik dari bahan dasar berupa potongan gambar dan suara atau populer dengan nama clip, yang dipadukan dan diolah sehingga mempunyai arti dan makna yang jelas. Proses seni dalam video editing terdiri dari apa saja bagian yang diambil, dihapus atau digabungkan dari berbagai sumber agar menjadi satu, masuk akal dan enak untuk dilihat. Pada dasarnya pengertian editing adalah menghubungkan antara shot/visual atau suara dengan shot/visual atau suara yang lain dengan menggunakan bentuk transisi tertentu agar menjadi kesatuan informasi yang berkesinambungan. Tiga bentuk edit atau penyambungan gambar yaitu : Cut, Mix, dan Fade.</a:t>
            </a:r>
            <a:endParaRPr lang="en-US"/>
          </a:p>
        </p:txBody>
      </p:sp>
      <p:sp>
        <p:nvSpPr>
          <p:cNvPr id="4" name="Slide Number Placeholder 3"/>
          <p:cNvSpPr>
            <a:spLocks noGrp="1"/>
          </p:cNvSpPr>
          <p:nvPr>
            <p:ph type="sldNum" sz="quarter" idx="10"/>
          </p:nvPr>
        </p:nvSpPr>
        <p:spPr/>
        <p:txBody>
          <a:bodyPr/>
          <a:lstStyle/>
          <a:p>
            <a:fld id="{221CD499-0234-4AD0-9451-8395CBF1A71F}" type="slidenum">
              <a:rPr lang="en-US" smtClean="0"/>
              <a:t>3</a:t>
            </a:fld>
            <a:endParaRPr lang="en-US"/>
          </a:p>
        </p:txBody>
      </p:sp>
    </p:spTree>
    <p:extLst>
      <p:ext uri="{BB962C8B-B14F-4D97-AF65-F5344CB8AC3E}">
        <p14:creationId xmlns:p14="http://schemas.microsoft.com/office/powerpoint/2010/main" val="710891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122363"/>
            <a:ext cx="5829300" cy="2387600"/>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3602038"/>
            <a:ext cx="51435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6E4261-BB23-4B0C-A28E-11DBF64AAEB1}" type="datetimeFigureOut">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2196037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F6E4261-BB23-4B0C-A28E-11DBF64AAEB1}" type="datetimeFigureOut">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236057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1709740"/>
            <a:ext cx="5915025" cy="2852737"/>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4589465"/>
            <a:ext cx="5915025"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6E4261-BB23-4B0C-A28E-11DBF64AAEB1}" type="datetimeFigureOut">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1925719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1825625"/>
            <a:ext cx="29146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1825625"/>
            <a:ext cx="29146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F6E4261-BB23-4B0C-A28E-11DBF64AAEB1}" type="datetimeFigureOut">
              <a:rPr lang="en-US" smtClean="0"/>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3508501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365127"/>
            <a:ext cx="5915025"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1681163"/>
            <a:ext cx="290125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72381" y="2505075"/>
            <a:ext cx="2901255"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1681163"/>
            <a:ext cx="2915543"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71863" y="2505075"/>
            <a:ext cx="2915543"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F6E4261-BB23-4B0C-A28E-11DBF64AAEB1}" type="datetimeFigureOut">
              <a:rPr lang="en-US" smtClean="0"/>
              <a:t>9/24/2020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2010328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F6E4261-BB23-4B0C-A28E-11DBF64AAEB1}" type="datetimeFigureOut">
              <a:rPr lang="en-US" smtClean="0"/>
              <a:t>9/24/2020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1309082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6E4261-BB23-4B0C-A28E-11DBF64AAEB1}" type="datetimeFigureOut">
              <a:rPr lang="en-US" smtClean="0"/>
              <a:t>9/24/2020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1397244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457200"/>
            <a:ext cx="2211884" cy="16002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987427"/>
            <a:ext cx="3471863"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057400"/>
            <a:ext cx="2211884"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6E4261-BB23-4B0C-A28E-11DBF64AAEB1}" type="datetimeFigureOut">
              <a:rPr lang="en-US" smtClean="0"/>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3086153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457200"/>
            <a:ext cx="2211884" cy="16002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987427"/>
            <a:ext cx="3471863"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72381" y="2057400"/>
            <a:ext cx="2211884"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6E4261-BB23-4B0C-A28E-11DBF64AAEB1}" type="datetimeFigureOut">
              <a:rPr lang="en-US" smtClean="0"/>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2104929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F6E4261-BB23-4B0C-A28E-11DBF64AAEB1}" type="datetimeFigureOut">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3017865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365125"/>
            <a:ext cx="4350544"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F6E4261-BB23-4B0C-A28E-11DBF64AAEB1}" type="datetimeFigureOut">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77EBB-F44A-4737-945D-D5B54F5FCD0E}" type="slidenum">
              <a:rPr lang="en-US" smtClean="0"/>
              <a:t>‹#›</a:t>
            </a:fld>
            <a:endParaRPr lang="en-US"/>
          </a:p>
        </p:txBody>
      </p:sp>
    </p:spTree>
    <p:extLst>
      <p:ext uri="{BB962C8B-B14F-4D97-AF65-F5344CB8AC3E}">
        <p14:creationId xmlns:p14="http://schemas.microsoft.com/office/powerpoint/2010/main" val="2300780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365127"/>
            <a:ext cx="5915025"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1825625"/>
            <a:ext cx="5915025"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6356352"/>
            <a:ext cx="154305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6E4261-BB23-4B0C-A28E-11DBF64AAEB1}" type="datetimeFigureOut">
              <a:rPr lang="en-US" smtClean="0"/>
              <a:t>9/24/2020</a:t>
            </a:fld>
            <a:endParaRPr lang="en-US"/>
          </a:p>
        </p:txBody>
      </p:sp>
      <p:sp>
        <p:nvSpPr>
          <p:cNvPr id="5" name="Footer Placeholder 4"/>
          <p:cNvSpPr>
            <a:spLocks noGrp="1"/>
          </p:cNvSpPr>
          <p:nvPr>
            <p:ph type="ftr" sz="quarter" idx="3"/>
          </p:nvPr>
        </p:nvSpPr>
        <p:spPr>
          <a:xfrm>
            <a:off x="2271713" y="6356352"/>
            <a:ext cx="2314575"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6356352"/>
            <a:ext cx="154305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4B77EBB-F44A-4737-945D-D5B54F5FCD0E}" type="slidenum">
              <a:rPr lang="en-US" smtClean="0"/>
              <a:t>‹#›</a:t>
            </a:fld>
            <a:endParaRPr lang="en-US"/>
          </a:p>
        </p:txBody>
      </p:sp>
    </p:spTree>
    <p:extLst>
      <p:ext uri="{BB962C8B-B14F-4D97-AF65-F5344CB8AC3E}">
        <p14:creationId xmlns:p14="http://schemas.microsoft.com/office/powerpoint/2010/main" val="23272757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332" y="425042"/>
            <a:ext cx="5829300" cy="2387600"/>
          </a:xfrm>
        </p:spPr>
        <p:txBody>
          <a:bodyPr>
            <a:noAutofit/>
          </a:bodyPr>
          <a:lstStyle/>
          <a:p>
            <a:pPr algn="r"/>
            <a:r>
              <a:rPr lang="en-US" sz="6600" b="1" smtClean="0">
                <a:solidFill>
                  <a:schemeClr val="bg1"/>
                </a:solidFill>
                <a:latin typeface="MoolBoran" panose="020B0100010101010101" pitchFamily="34" charset="0"/>
                <a:cs typeface="MoolBoran" panose="020B0100010101010101" pitchFamily="34" charset="0"/>
              </a:rPr>
              <a:t>MUDAH</a:t>
            </a:r>
            <a:r>
              <a:rPr lang="en-US" sz="6600" b="1" smtClean="0">
                <a:latin typeface="MoolBoran" panose="020B0100010101010101" pitchFamily="34" charset="0"/>
                <a:cs typeface="MoolBoran" panose="020B0100010101010101" pitchFamily="34" charset="0"/>
              </a:rPr>
              <a:t> MEMBUAT VIDEO PEMBELAJARAN  </a:t>
            </a:r>
            <a:endParaRPr lang="en-US" sz="6600" b="1">
              <a:latin typeface="MoolBoran" panose="020B0100010101010101" pitchFamily="34" charset="0"/>
              <a:cs typeface="MoolBoran" panose="020B0100010101010101" pitchFamily="34" charset="0"/>
            </a:endParaRPr>
          </a:p>
        </p:txBody>
      </p:sp>
      <p:sp>
        <p:nvSpPr>
          <p:cNvPr id="3" name="Subtitle 2"/>
          <p:cNvSpPr>
            <a:spLocks noGrp="1"/>
          </p:cNvSpPr>
          <p:nvPr>
            <p:ph type="subTitle" idx="1"/>
          </p:nvPr>
        </p:nvSpPr>
        <p:spPr/>
        <p:txBody>
          <a:bodyPr/>
          <a:lstStyle/>
          <a:p>
            <a:endParaRPr lang="en-US"/>
          </a:p>
        </p:txBody>
      </p:sp>
      <p:pic>
        <p:nvPicPr>
          <p:cNvPr id="4" name="image1.jpeg"/>
          <p:cNvPicPr/>
          <p:nvPr/>
        </p:nvPicPr>
        <p:blipFill>
          <a:blip r:embed="rId2" cstate="print">
            <a:extLst>
              <a:ext uri="{BEBA8EAE-BF5A-486C-A8C5-ECC9F3942E4B}">
                <a14:imgProps xmlns:a14="http://schemas.microsoft.com/office/drawing/2010/main">
                  <a14:imgLayer r:embed="rId3">
                    <a14:imgEffect>
                      <a14:backgroundRemoval t="10000" b="100000" l="0" r="100000"/>
                    </a14:imgEffect>
                  </a14:imgLayer>
                </a14:imgProps>
              </a:ext>
            </a:extLst>
          </a:blip>
          <a:stretch>
            <a:fillRect/>
          </a:stretch>
        </p:blipFill>
        <p:spPr>
          <a:xfrm>
            <a:off x="-13252" y="3075774"/>
            <a:ext cx="4449445" cy="3808730"/>
          </a:xfrm>
          <a:prstGeom prst="rect">
            <a:avLst/>
          </a:prstGeom>
        </p:spPr>
      </p:pic>
      <p:sp>
        <p:nvSpPr>
          <p:cNvPr id="5" name="Title 1"/>
          <p:cNvSpPr txBox="1">
            <a:spLocks/>
          </p:cNvSpPr>
          <p:nvPr/>
        </p:nvSpPr>
        <p:spPr>
          <a:xfrm>
            <a:off x="3072848" y="2537532"/>
            <a:ext cx="3785152" cy="813352"/>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en-US" sz="5400" b="1" smtClean="0">
                <a:solidFill>
                  <a:schemeClr val="bg1"/>
                </a:solidFill>
                <a:latin typeface="MoolBoran" panose="020B0100010101010101" pitchFamily="34" charset="0"/>
                <a:cs typeface="MoolBoran" panose="020B0100010101010101" pitchFamily="34" charset="0"/>
              </a:rPr>
              <a:t>SMARTPHONE</a:t>
            </a:r>
            <a:endParaRPr lang="en-US" sz="5400" b="1">
              <a:solidFill>
                <a:schemeClr val="bg1"/>
              </a:solidFill>
              <a:latin typeface="MoolBoran" panose="020B0100010101010101" pitchFamily="34" charset="0"/>
              <a:cs typeface="MoolBoran" panose="020B0100010101010101" pitchFamily="34" charset="0"/>
            </a:endParaRPr>
          </a:p>
        </p:txBody>
      </p:sp>
      <p:sp>
        <p:nvSpPr>
          <p:cNvPr id="6" name="Title 1"/>
          <p:cNvSpPr txBox="1">
            <a:spLocks/>
          </p:cNvSpPr>
          <p:nvPr/>
        </p:nvSpPr>
        <p:spPr>
          <a:xfrm rot="20301425">
            <a:off x="424897" y="2405965"/>
            <a:ext cx="3785152" cy="81335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4800" b="1" smtClean="0">
                <a:solidFill>
                  <a:srgbClr val="EE1B24"/>
                </a:solidFill>
                <a:latin typeface="DaunPenh" panose="01010101010101010101" pitchFamily="2" charset="0"/>
                <a:cs typeface="DaunPenh" panose="01010101010101010101" pitchFamily="2" charset="0"/>
              </a:rPr>
              <a:t>pakai</a:t>
            </a:r>
            <a:endParaRPr lang="en-US" sz="4800" b="1">
              <a:solidFill>
                <a:srgbClr val="EE1B24"/>
              </a:solidFill>
              <a:latin typeface="DaunPenh" panose="01010101010101010101" pitchFamily="2" charset="0"/>
              <a:cs typeface="DaunPenh" panose="01010101010101010101" pitchFamily="2" charset="0"/>
            </a:endParaRPr>
          </a:p>
        </p:txBody>
      </p:sp>
      <p:sp>
        <p:nvSpPr>
          <p:cNvPr id="7" name="Title 1"/>
          <p:cNvSpPr txBox="1">
            <a:spLocks/>
          </p:cNvSpPr>
          <p:nvPr/>
        </p:nvSpPr>
        <p:spPr>
          <a:xfrm>
            <a:off x="-1035326" y="6189784"/>
            <a:ext cx="3785152" cy="813352"/>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3200" smtClean="0">
                <a:solidFill>
                  <a:schemeClr val="bg1"/>
                </a:solidFill>
                <a:latin typeface="MoolBoran" panose="020B0100010101010101" pitchFamily="34" charset="0"/>
                <a:cs typeface="MoolBoran" panose="020B0100010101010101" pitchFamily="34" charset="0"/>
              </a:rPr>
              <a:t>Usnan Rofik</a:t>
            </a:r>
            <a:endParaRPr lang="en-US" sz="3200">
              <a:solidFill>
                <a:schemeClr val="bg1"/>
              </a:solidFill>
              <a:latin typeface="MoolBoran" panose="020B0100010101010101" pitchFamily="34" charset="0"/>
              <a:cs typeface="MoolBoran" panose="020B0100010101010101" pitchFamily="34" charset="0"/>
            </a:endParaRPr>
          </a:p>
        </p:txBody>
      </p:sp>
    </p:spTree>
    <p:extLst>
      <p:ext uri="{BB962C8B-B14F-4D97-AF65-F5344CB8AC3E}">
        <p14:creationId xmlns:p14="http://schemas.microsoft.com/office/powerpoint/2010/main" val="2629270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34836" y="207964"/>
            <a:ext cx="5829300" cy="2387600"/>
          </a:xfrm>
        </p:spPr>
        <p:txBody>
          <a:bodyPr>
            <a:normAutofit/>
          </a:bodyPr>
          <a:lstStyle/>
          <a:p>
            <a:pPr algn="l"/>
            <a:r>
              <a:rPr lang="en-US" b="1" smtClean="0">
                <a:solidFill>
                  <a:schemeClr val="bg1"/>
                </a:solidFill>
                <a:latin typeface="MoolBoran" panose="020B0100010101010101" pitchFamily="34" charset="0"/>
                <a:cs typeface="MoolBoran" panose="020B0100010101010101" pitchFamily="34" charset="0"/>
              </a:rPr>
              <a:t>PASCA PRODUKSI</a:t>
            </a:r>
            <a:endParaRPr lang="en-US" sz="2800" b="1">
              <a:solidFill>
                <a:schemeClr val="bg1"/>
              </a:solidFill>
              <a:latin typeface="MoolBoran" panose="020B0100010101010101" pitchFamily="34" charset="0"/>
              <a:cs typeface="MoolBoran" panose="020B0100010101010101" pitchFamily="34" charset="0"/>
            </a:endParaRPr>
          </a:p>
        </p:txBody>
      </p:sp>
      <p:sp>
        <p:nvSpPr>
          <p:cNvPr id="8" name="Title 6"/>
          <p:cNvSpPr txBox="1">
            <a:spLocks/>
          </p:cNvSpPr>
          <p:nvPr/>
        </p:nvSpPr>
        <p:spPr>
          <a:xfrm>
            <a:off x="832401" y="2210147"/>
            <a:ext cx="5829300" cy="2387600"/>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en-US" sz="4000" smtClean="0">
                <a:latin typeface="MoolBoran" panose="020B0100010101010101" pitchFamily="34" charset="0"/>
                <a:cs typeface="MoolBoran" panose="020B0100010101010101" pitchFamily="34" charset="0"/>
              </a:rPr>
              <a:t>EDITING</a:t>
            </a:r>
          </a:p>
          <a:p>
            <a:pPr algn="l"/>
            <a:r>
              <a:rPr lang="en-US" sz="4000">
                <a:latin typeface="MoolBoran" panose="020B0100010101010101" pitchFamily="34" charset="0"/>
                <a:cs typeface="MoolBoran" panose="020B0100010101010101" pitchFamily="34" charset="0"/>
              </a:rPr>
              <a:t/>
            </a:r>
            <a:br>
              <a:rPr lang="en-US" sz="4000">
                <a:latin typeface="MoolBoran" panose="020B0100010101010101" pitchFamily="34" charset="0"/>
                <a:cs typeface="MoolBoran" panose="020B0100010101010101" pitchFamily="34" charset="0"/>
              </a:rPr>
            </a:br>
            <a:r>
              <a:rPr lang="en-US" sz="4000">
                <a:latin typeface="MoolBoran" panose="020B0100010101010101" pitchFamily="34" charset="0"/>
                <a:cs typeface="MoolBoran" panose="020B0100010101010101" pitchFamily="34" charset="0"/>
              </a:rPr>
              <a:t>RENDERING</a:t>
            </a:r>
            <a:endParaRPr lang="en-US" sz="2000">
              <a:latin typeface="MoolBoran" panose="020B0100010101010101" pitchFamily="34" charset="0"/>
              <a:cs typeface="MoolBoran" panose="020B0100010101010101" pitchFamily="34" charset="0"/>
            </a:endParaRPr>
          </a:p>
        </p:txBody>
      </p:sp>
    </p:spTree>
    <p:extLst>
      <p:ext uri="{BB962C8B-B14F-4D97-AF65-F5344CB8AC3E}">
        <p14:creationId xmlns:p14="http://schemas.microsoft.com/office/powerpoint/2010/main" val="1014368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mtClean="0">
                <a:solidFill>
                  <a:schemeClr val="bg1"/>
                </a:solidFill>
                <a:latin typeface="MoolBoran" panose="020B0100010101010101" pitchFamily="34" charset="0"/>
                <a:cs typeface="MoolBoran" panose="020B0100010101010101" pitchFamily="34" charset="0"/>
              </a:rPr>
              <a:t>EDITING</a:t>
            </a:r>
            <a:endParaRPr lang="en-US" sz="4800">
              <a:solidFill>
                <a:schemeClr val="bg1"/>
              </a:solidFill>
              <a:latin typeface="MoolBoran" panose="020B0100010101010101" pitchFamily="34" charset="0"/>
              <a:cs typeface="MoolBoran" panose="020B0100010101010101" pitchFamily="34" charset="0"/>
            </a:endParaRPr>
          </a:p>
        </p:txBody>
      </p:sp>
      <p:sp>
        <p:nvSpPr>
          <p:cNvPr id="3" name="Content Placeholder 2"/>
          <p:cNvSpPr>
            <a:spLocks noGrp="1"/>
          </p:cNvSpPr>
          <p:nvPr>
            <p:ph idx="1"/>
          </p:nvPr>
        </p:nvSpPr>
        <p:spPr/>
        <p:txBody>
          <a:bodyPr/>
          <a:lstStyle/>
          <a:p>
            <a:r>
              <a:rPr lang="en-US"/>
              <a:t>Editing adalah merangkai gambar dengan gambar, gambar dan suara dengan gambar, suara dengan suara menjadi satu rangkaian yang kronologis sehingga mampu menyampaikan pesan sesuai dengan naskah, dan enak ditonton, menghibur</a:t>
            </a:r>
            <a:r>
              <a:rPr lang="en-US"/>
              <a:t>. </a:t>
            </a:r>
            <a:endParaRPr lang="en-US" smtClean="0"/>
          </a:p>
          <a:p>
            <a:r>
              <a:rPr lang="en-US"/>
              <a:t>Tiga bentuk edit atau penyambungan gambar yaitu : Cut, Mix, dan Fade.</a:t>
            </a:r>
          </a:p>
        </p:txBody>
      </p:sp>
    </p:spTree>
    <p:extLst>
      <p:ext uri="{BB962C8B-B14F-4D97-AF65-F5344CB8AC3E}">
        <p14:creationId xmlns:p14="http://schemas.microsoft.com/office/powerpoint/2010/main" val="1032445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mtClean="0">
                <a:solidFill>
                  <a:schemeClr val="bg1"/>
                </a:solidFill>
                <a:latin typeface="MoolBoran" panose="020B0100010101010101" pitchFamily="34" charset="0"/>
                <a:cs typeface="MoolBoran" panose="020B0100010101010101" pitchFamily="34" charset="0"/>
              </a:rPr>
              <a:t>CUT</a:t>
            </a:r>
            <a:endParaRPr lang="en-US" sz="4800">
              <a:solidFill>
                <a:schemeClr val="bg1"/>
              </a:solidFill>
              <a:latin typeface="MoolBoran" panose="020B0100010101010101" pitchFamily="34" charset="0"/>
              <a:cs typeface="MoolBoran" panose="020B0100010101010101" pitchFamily="34" charset="0"/>
            </a:endParaRPr>
          </a:p>
        </p:txBody>
      </p:sp>
      <p:sp>
        <p:nvSpPr>
          <p:cNvPr id="3" name="Content Placeholder 2"/>
          <p:cNvSpPr>
            <a:spLocks noGrp="1"/>
          </p:cNvSpPr>
          <p:nvPr>
            <p:ph idx="1"/>
          </p:nvPr>
        </p:nvSpPr>
        <p:spPr/>
        <p:txBody>
          <a:bodyPr/>
          <a:lstStyle/>
          <a:p>
            <a:r>
              <a:rPr lang="en-US"/>
              <a:t>Cut dipergunakan untuk Kontinyuitas gerak/action yang relatif cepat, Menunjukkan sesuatu yang saling berkaitan ( impact ), Perubahan informasi atau tempat, dll.</a:t>
            </a:r>
          </a:p>
        </p:txBody>
      </p:sp>
    </p:spTree>
    <p:extLst>
      <p:ext uri="{BB962C8B-B14F-4D97-AF65-F5344CB8AC3E}">
        <p14:creationId xmlns:p14="http://schemas.microsoft.com/office/powerpoint/2010/main" val="939051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mtClean="0">
                <a:solidFill>
                  <a:schemeClr val="bg1"/>
                </a:solidFill>
                <a:latin typeface="MoolBoran" panose="020B0100010101010101" pitchFamily="34" charset="0"/>
                <a:cs typeface="MoolBoran" panose="020B0100010101010101" pitchFamily="34" charset="0"/>
              </a:rPr>
              <a:t>MIX/DISSOLVE</a:t>
            </a:r>
            <a:endParaRPr lang="en-US" sz="4800">
              <a:solidFill>
                <a:schemeClr val="bg1"/>
              </a:solidFill>
              <a:latin typeface="MoolBoran" panose="020B0100010101010101" pitchFamily="34" charset="0"/>
              <a:cs typeface="MoolBoran" panose="020B0100010101010101" pitchFamily="34" charset="0"/>
            </a:endParaRPr>
          </a:p>
        </p:txBody>
      </p:sp>
      <p:sp>
        <p:nvSpPr>
          <p:cNvPr id="3" name="Content Placeholder 2"/>
          <p:cNvSpPr>
            <a:spLocks noGrp="1"/>
          </p:cNvSpPr>
          <p:nvPr>
            <p:ph idx="1"/>
          </p:nvPr>
        </p:nvSpPr>
        <p:spPr/>
        <p:txBody>
          <a:bodyPr/>
          <a:lstStyle/>
          <a:p>
            <a:r>
              <a:rPr lang="en-US"/>
              <a:t>Mix/dissolve dipergunakan untuk Perubahan waktu, Menyampaikan dua informasi dalam satu</a:t>
            </a:r>
          </a:p>
        </p:txBody>
      </p:sp>
    </p:spTree>
    <p:extLst>
      <p:ext uri="{BB962C8B-B14F-4D97-AF65-F5344CB8AC3E}">
        <p14:creationId xmlns:p14="http://schemas.microsoft.com/office/powerpoint/2010/main" val="3378265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t>Fade terbagi menjadi dua</a:t>
            </a:r>
            <a:r>
              <a:rPr lang="en-US"/>
              <a:t>. </a:t>
            </a:r>
            <a:endParaRPr lang="en-US" smtClean="0"/>
          </a:p>
          <a:p>
            <a:r>
              <a:rPr lang="en-US" smtClean="0"/>
              <a:t>Fade </a:t>
            </a:r>
            <a:r>
              <a:rPr lang="en-US"/>
              <a:t>in ( From black screen to full image ) dipergunakan untuk permulaan program, permulaan scene, perubahan waktu, perubahan lokasi , </a:t>
            </a:r>
            <a:r>
              <a:rPr lang="en-US"/>
              <a:t>dll</a:t>
            </a:r>
            <a:r>
              <a:rPr lang="en-US" smtClean="0"/>
              <a:t>.</a:t>
            </a:r>
          </a:p>
          <a:p>
            <a:r>
              <a:rPr lang="en-US" smtClean="0"/>
              <a:t>Fade </a:t>
            </a:r>
            <a:r>
              <a:rPr lang="en-US"/>
              <a:t>out ( From fun image to black screen ), dipergunakan untuk ending program, ending scene, perpindahan waktu, perpindahan lokasi.</a:t>
            </a:r>
          </a:p>
        </p:txBody>
      </p:sp>
      <p:sp>
        <p:nvSpPr>
          <p:cNvPr id="4" name="Title 1"/>
          <p:cNvSpPr>
            <a:spLocks noGrp="1"/>
          </p:cNvSpPr>
          <p:nvPr>
            <p:ph type="title"/>
          </p:nvPr>
        </p:nvSpPr>
        <p:spPr>
          <a:xfrm>
            <a:off x="471488" y="365127"/>
            <a:ext cx="5915025" cy="1325563"/>
          </a:xfrm>
        </p:spPr>
        <p:txBody>
          <a:bodyPr>
            <a:normAutofit/>
          </a:bodyPr>
          <a:lstStyle/>
          <a:p>
            <a:r>
              <a:rPr lang="en-US" sz="4800" smtClean="0">
                <a:solidFill>
                  <a:schemeClr val="bg1"/>
                </a:solidFill>
                <a:latin typeface="MoolBoran" panose="020B0100010101010101" pitchFamily="34" charset="0"/>
                <a:cs typeface="MoolBoran" panose="020B0100010101010101" pitchFamily="34" charset="0"/>
              </a:rPr>
              <a:t>FADE</a:t>
            </a:r>
            <a:endParaRPr lang="en-US" sz="4800">
              <a:solidFill>
                <a:schemeClr val="bg1"/>
              </a:solidFill>
              <a:latin typeface="MoolBoran" panose="020B0100010101010101" pitchFamily="34" charset="0"/>
              <a:cs typeface="MoolBoran" panose="020B0100010101010101" pitchFamily="34" charset="0"/>
            </a:endParaRPr>
          </a:p>
        </p:txBody>
      </p:sp>
    </p:spTree>
    <p:extLst>
      <p:ext uri="{BB962C8B-B14F-4D97-AF65-F5344CB8AC3E}">
        <p14:creationId xmlns:p14="http://schemas.microsoft.com/office/powerpoint/2010/main" val="26761551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mtClean="0">
                <a:solidFill>
                  <a:schemeClr val="bg1"/>
                </a:solidFill>
                <a:latin typeface="MoolBoran" panose="020B0100010101010101" pitchFamily="34" charset="0"/>
                <a:cs typeface="MoolBoran" panose="020B0100010101010101" pitchFamily="34" charset="0"/>
              </a:rPr>
              <a:t>UNSUR EDITING</a:t>
            </a:r>
            <a:endParaRPr lang="en-US" sz="4800">
              <a:solidFill>
                <a:schemeClr val="bg1"/>
              </a:solidFill>
              <a:latin typeface="MoolBoran" panose="020B0100010101010101" pitchFamily="34" charset="0"/>
              <a:cs typeface="MoolBoran" panose="020B0100010101010101" pitchFamily="34" charset="0"/>
            </a:endParaRPr>
          </a:p>
        </p:txBody>
      </p:sp>
      <p:sp>
        <p:nvSpPr>
          <p:cNvPr id="3" name="Content Placeholder 2"/>
          <p:cNvSpPr>
            <a:spLocks noGrp="1"/>
          </p:cNvSpPr>
          <p:nvPr>
            <p:ph idx="1"/>
          </p:nvPr>
        </p:nvSpPr>
        <p:spPr/>
        <p:txBody>
          <a:bodyPr>
            <a:normAutofit fontScale="92500" lnSpcReduction="10000"/>
          </a:bodyPr>
          <a:lstStyle/>
          <a:p>
            <a:r>
              <a:rPr lang="en-US" smtClean="0"/>
              <a:t>Motivasi</a:t>
            </a:r>
            <a:r>
              <a:rPr lang="en-US"/>
              <a:t>, mengapa menggunakan cut, mix atau fade • Informasi, setiap shot adalah informasi sehingga setiap pergantian shot harus ada informasi </a:t>
            </a:r>
            <a:r>
              <a:rPr lang="en-US"/>
              <a:t>baru </a:t>
            </a:r>
            <a:endParaRPr lang="en-US" smtClean="0"/>
          </a:p>
          <a:p>
            <a:r>
              <a:rPr lang="en-US" smtClean="0"/>
              <a:t>Komposisi</a:t>
            </a:r>
            <a:r>
              <a:rPr lang="en-US"/>
              <a:t>, editing tidak hanya sekedar menyambung visual atau suara saja,tetapi juga menyeleksi komposisi gambar yang baik dan layak sebagai bahan editing </a:t>
            </a:r>
            <a:r>
              <a:rPr lang="en-US"/>
              <a:t>. </a:t>
            </a:r>
            <a:endParaRPr lang="en-US" smtClean="0"/>
          </a:p>
          <a:p>
            <a:r>
              <a:rPr lang="en-US" smtClean="0"/>
              <a:t>Suara</a:t>
            </a:r>
            <a:r>
              <a:rPr lang="en-US"/>
              <a:t>, menyambung dialog, menempatkan suara ( Narasi atau illustrasi atmosphere) yang tepat, sesuai dengan visual dan sesuai tujuan dalam membangun image, dan emosi</a:t>
            </a:r>
            <a:r>
              <a:rPr lang="en-US"/>
              <a:t>. </a:t>
            </a:r>
            <a:endParaRPr lang="en-US"/>
          </a:p>
          <a:p>
            <a:r>
              <a:rPr lang="en-US" smtClean="0"/>
              <a:t>Sudut </a:t>
            </a:r>
            <a:r>
              <a:rPr lang="en-US"/>
              <a:t>pandang kamera, Variasi penyajian visual dengan berbagai sudut pandang, tetapi tetap menjaga kesinambungan informasi yang disampaikan</a:t>
            </a:r>
            <a:r>
              <a:rPr lang="en-US"/>
              <a:t>. </a:t>
            </a:r>
            <a:endParaRPr lang="en-US"/>
          </a:p>
          <a:p>
            <a:r>
              <a:rPr lang="en-US" smtClean="0"/>
              <a:t>Kontinyuitas</a:t>
            </a:r>
            <a:r>
              <a:rPr lang="en-US"/>
              <a:t>, antara lain kontinyuitas pesan, kontinyuitas, gerak, kontinyuitas posisi, Kootinyuitas suara. </a:t>
            </a:r>
          </a:p>
        </p:txBody>
      </p:sp>
    </p:spTree>
    <p:extLst>
      <p:ext uri="{BB962C8B-B14F-4D97-AF65-F5344CB8AC3E}">
        <p14:creationId xmlns:p14="http://schemas.microsoft.com/office/powerpoint/2010/main" val="2350730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t>Aplikasi </a:t>
            </a:r>
            <a:r>
              <a:rPr lang="en-US" smtClean="0"/>
              <a:t>Kinemaster</a:t>
            </a:r>
          </a:p>
          <a:p>
            <a:endParaRPr lang="en-US"/>
          </a:p>
        </p:txBody>
      </p:sp>
      <p:sp>
        <p:nvSpPr>
          <p:cNvPr id="4" name="Title 1"/>
          <p:cNvSpPr>
            <a:spLocks noGrp="1"/>
          </p:cNvSpPr>
          <p:nvPr>
            <p:ph type="title"/>
          </p:nvPr>
        </p:nvSpPr>
        <p:spPr>
          <a:xfrm>
            <a:off x="471488" y="365127"/>
            <a:ext cx="5915025" cy="1325563"/>
          </a:xfrm>
        </p:spPr>
        <p:txBody>
          <a:bodyPr>
            <a:noAutofit/>
          </a:bodyPr>
          <a:lstStyle/>
          <a:p>
            <a:r>
              <a:rPr lang="en-US" sz="4800">
                <a:solidFill>
                  <a:schemeClr val="bg1"/>
                </a:solidFill>
                <a:latin typeface="MoolBoran" panose="020B0100010101010101" pitchFamily="34" charset="0"/>
                <a:cs typeface="MoolBoran" panose="020B0100010101010101" pitchFamily="34" charset="0"/>
              </a:rPr>
              <a:t>Aplikasi Editing Video Pembelajaran</a:t>
            </a:r>
          </a:p>
        </p:txBody>
      </p:sp>
      <p:pic>
        <p:nvPicPr>
          <p:cNvPr id="6" name="Picture 5"/>
          <p:cNvPicPr>
            <a:picLocks noChangeAspect="1"/>
          </p:cNvPicPr>
          <p:nvPr/>
        </p:nvPicPr>
        <p:blipFill>
          <a:blip r:embed="rId2"/>
          <a:stretch>
            <a:fillRect/>
          </a:stretch>
        </p:blipFill>
        <p:spPr>
          <a:xfrm>
            <a:off x="922825" y="2285146"/>
            <a:ext cx="4577643" cy="4026752"/>
          </a:xfrm>
          <a:prstGeom prst="rect">
            <a:avLst/>
          </a:prstGeom>
        </p:spPr>
      </p:pic>
    </p:spTree>
    <p:extLst>
      <p:ext uri="{BB962C8B-B14F-4D97-AF65-F5344CB8AC3E}">
        <p14:creationId xmlns:p14="http://schemas.microsoft.com/office/powerpoint/2010/main" val="12324920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srcRect l="6528"/>
          <a:stretch/>
        </p:blipFill>
        <p:spPr>
          <a:xfrm>
            <a:off x="745588" y="1603940"/>
            <a:ext cx="1138237" cy="1481576"/>
          </a:xfrm>
          <a:prstGeom prst="rect">
            <a:avLst/>
          </a:prstGeom>
        </p:spPr>
      </p:pic>
      <p:sp>
        <p:nvSpPr>
          <p:cNvPr id="4" name="Title 1"/>
          <p:cNvSpPr txBox="1">
            <a:spLocks/>
          </p:cNvSpPr>
          <p:nvPr/>
        </p:nvSpPr>
        <p:spPr>
          <a:xfrm>
            <a:off x="623888" y="517527"/>
            <a:ext cx="5915025" cy="1325563"/>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800" smtClean="0">
                <a:solidFill>
                  <a:schemeClr val="bg1"/>
                </a:solidFill>
                <a:latin typeface="MoolBoran" panose="020B0100010101010101" pitchFamily="34" charset="0"/>
                <a:cs typeface="MoolBoran" panose="020B0100010101010101" pitchFamily="34" charset="0"/>
              </a:rPr>
              <a:t>MEMULAI KINEMASTER</a:t>
            </a:r>
            <a:endParaRPr lang="en-US" sz="4800">
              <a:solidFill>
                <a:schemeClr val="bg1"/>
              </a:solidFill>
              <a:latin typeface="MoolBoran" panose="020B0100010101010101" pitchFamily="34" charset="0"/>
              <a:cs typeface="MoolBoran" panose="020B0100010101010101" pitchFamily="34" charset="0"/>
            </a:endParaRPr>
          </a:p>
        </p:txBody>
      </p:sp>
      <p:pic>
        <p:nvPicPr>
          <p:cNvPr id="6" name="Picture 5"/>
          <p:cNvPicPr>
            <a:picLocks noChangeAspect="1"/>
          </p:cNvPicPr>
          <p:nvPr/>
        </p:nvPicPr>
        <p:blipFill>
          <a:blip r:embed="rId3"/>
          <a:stretch>
            <a:fillRect/>
          </a:stretch>
        </p:blipFill>
        <p:spPr>
          <a:xfrm>
            <a:off x="745588" y="3406074"/>
            <a:ext cx="5289452" cy="2910828"/>
          </a:xfrm>
          <a:prstGeom prst="rect">
            <a:avLst/>
          </a:prstGeom>
        </p:spPr>
      </p:pic>
    </p:spTree>
    <p:extLst>
      <p:ext uri="{BB962C8B-B14F-4D97-AF65-F5344CB8AC3E}">
        <p14:creationId xmlns:p14="http://schemas.microsoft.com/office/powerpoint/2010/main" val="1217289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51931" y="736513"/>
            <a:ext cx="4779220" cy="2656209"/>
          </a:xfrm>
          <a:prstGeom prst="rect">
            <a:avLst/>
          </a:prstGeom>
        </p:spPr>
      </p:pic>
      <p:pic>
        <p:nvPicPr>
          <p:cNvPr id="5" name="Picture 4"/>
          <p:cNvPicPr>
            <a:picLocks noChangeAspect="1"/>
          </p:cNvPicPr>
          <p:nvPr/>
        </p:nvPicPr>
        <p:blipFill>
          <a:blip r:embed="rId3"/>
          <a:stretch>
            <a:fillRect/>
          </a:stretch>
        </p:blipFill>
        <p:spPr>
          <a:xfrm>
            <a:off x="1039390" y="3527657"/>
            <a:ext cx="4779220" cy="2666560"/>
          </a:xfrm>
          <a:prstGeom prst="rect">
            <a:avLst/>
          </a:prstGeom>
        </p:spPr>
      </p:pic>
    </p:spTree>
    <p:extLst>
      <p:ext uri="{BB962C8B-B14F-4D97-AF65-F5344CB8AC3E}">
        <p14:creationId xmlns:p14="http://schemas.microsoft.com/office/powerpoint/2010/main" val="23461828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2601" y="253220"/>
            <a:ext cx="4395934" cy="6330462"/>
          </a:xfrm>
        </p:spPr>
        <p:txBody>
          <a:bodyPr>
            <a:normAutofit fontScale="77500" lnSpcReduction="20000"/>
          </a:bodyPr>
          <a:lstStyle/>
          <a:p>
            <a:pPr marL="0" indent="0">
              <a:buNone/>
            </a:pPr>
            <a:r>
              <a:rPr lang="en-US" smtClean="0"/>
              <a:t>• </a:t>
            </a:r>
            <a:r>
              <a:rPr lang="en-US"/>
              <a:t>Media Browser, dengan menu ini kita bisa memasukkan video dan atau foto untuk membuat video</a:t>
            </a:r>
            <a:r>
              <a:rPr lang="en-US"/>
              <a:t>. </a:t>
            </a:r>
            <a:endParaRPr lang="en-US" smtClean="0"/>
          </a:p>
          <a:p>
            <a:pPr marL="0" indent="0">
              <a:buNone/>
            </a:pPr>
            <a:r>
              <a:rPr lang="en-US" smtClean="0"/>
              <a:t>• </a:t>
            </a:r>
            <a:r>
              <a:rPr lang="en-US"/>
              <a:t>Layer, ada empat fungsi yang bisa dimaksimalkan untuk mengedit video. Image, bisa digunakan untuk menambahkan foto atau gambar sebagai logo atau watermark. Sticker, adanya stiker bisa membuat video nampak lucu yang sudah tersedia di aplikasi </a:t>
            </a:r>
            <a:r>
              <a:rPr lang="en-US"/>
              <a:t>KineMaster</a:t>
            </a:r>
            <a:r>
              <a:rPr lang="en-US" smtClean="0"/>
              <a:t>.</a:t>
            </a:r>
          </a:p>
          <a:p>
            <a:pPr marL="0" indent="0">
              <a:buNone/>
            </a:pPr>
            <a:r>
              <a:rPr lang="en-US" smtClean="0"/>
              <a:t>• </a:t>
            </a:r>
            <a:r>
              <a:rPr lang="en-US"/>
              <a:t>Text, sangat bermanfaat sekali untuk memberikan keterangan, atau nama orang dalam video kita. Ini fitur wajib. Hampir semua aplikasi video editing pasti ada fitur ini. Hebatnya, KineMaster menyediakan cukup banyak font dengan pilihan customize banyak dan color atau ukuran. Terakhir, handwriting, memudahkan kita dalam membuat coretan, tanda, dengan berbagai animasi pada </a:t>
            </a:r>
            <a:r>
              <a:rPr lang="en-US"/>
              <a:t>video</a:t>
            </a:r>
            <a:r>
              <a:rPr lang="en-US" smtClean="0"/>
              <a:t>.</a:t>
            </a:r>
          </a:p>
          <a:p>
            <a:pPr marL="0" indent="0">
              <a:buNone/>
            </a:pPr>
            <a:r>
              <a:rPr lang="en-US" smtClean="0"/>
              <a:t>• </a:t>
            </a:r>
            <a:r>
              <a:rPr lang="en-US"/>
              <a:t>Audio, di sini kita bisa memasukkan file audio berupa musik, lagu, maupun instrumen. Instrument atau musik sangat penting 51 sekali dalam video. Dengan musik yang tepat, seorang video creator bisa membuat suasana video yang diinginkan. Baik itu suasana sedih, gembira atau susah. Bisa juga menambahkan efek suara pada bagian video tertentu guna menguatkan karakter video</a:t>
            </a:r>
            <a:r>
              <a:rPr lang="en-US"/>
              <a:t>. </a:t>
            </a:r>
            <a:endParaRPr lang="en-US" smtClean="0"/>
          </a:p>
          <a:p>
            <a:pPr marL="0" indent="0">
              <a:buNone/>
            </a:pPr>
            <a:r>
              <a:rPr lang="en-US" smtClean="0"/>
              <a:t>• </a:t>
            </a:r>
            <a:r>
              <a:rPr lang="en-US"/>
              <a:t>Voice, Menu ini ini merupakan sarana untuk mengisi voice over atau narasi dalam video yang kita buat. Voice over juga bisa menguatkan keterangan video.</a:t>
            </a:r>
          </a:p>
        </p:txBody>
      </p:sp>
      <p:pic>
        <p:nvPicPr>
          <p:cNvPr id="4" name="Picture 3"/>
          <p:cNvPicPr>
            <a:picLocks noChangeAspect="1"/>
          </p:cNvPicPr>
          <p:nvPr/>
        </p:nvPicPr>
        <p:blipFill rotWithShape="1">
          <a:blip r:embed="rId2"/>
          <a:srcRect l="69796" t="6983" b="24962"/>
          <a:stretch/>
        </p:blipFill>
        <p:spPr>
          <a:xfrm>
            <a:off x="1" y="1"/>
            <a:ext cx="2092600" cy="2630658"/>
          </a:xfrm>
          <a:prstGeom prst="rect">
            <a:avLst/>
          </a:prstGeom>
        </p:spPr>
      </p:pic>
    </p:spTree>
    <p:extLst>
      <p:ext uri="{BB962C8B-B14F-4D97-AF65-F5344CB8AC3E}">
        <p14:creationId xmlns:p14="http://schemas.microsoft.com/office/powerpoint/2010/main" val="210778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a:solidFill>
                  <a:schemeClr val="bg1"/>
                </a:solidFill>
                <a:latin typeface="MoolBoran" panose="020B0100010101010101" pitchFamily="34" charset="0"/>
                <a:cs typeface="MoolBoran" panose="020B0100010101010101" pitchFamily="34" charset="0"/>
              </a:rPr>
              <a:t>Menyisipkan Transisi</a:t>
            </a:r>
          </a:p>
        </p:txBody>
      </p:sp>
      <p:sp>
        <p:nvSpPr>
          <p:cNvPr id="3" name="Content Placeholder 2"/>
          <p:cNvSpPr>
            <a:spLocks noGrp="1"/>
          </p:cNvSpPr>
          <p:nvPr>
            <p:ph idx="1"/>
          </p:nvPr>
        </p:nvSpPr>
        <p:spPr/>
        <p:txBody>
          <a:bodyPr/>
          <a:lstStyle/>
          <a:p>
            <a:pPr algn="just"/>
            <a:r>
              <a:rPr lang="en-US"/>
              <a:t>Transisi diperlukan saat editing video untuk memperindah atau mempercantik video. Tapi perlu diingat, transisi yang berlebihan malah akan membuat penonton menjadi bingung dan pesan yang kita sampaikan melalui video menjadi sulit dipahami. Letak transisi video ada di antara pergantian dari satu clip atau scene ke clip selanjutnya. </a:t>
            </a:r>
          </a:p>
        </p:txBody>
      </p:sp>
      <p:pic>
        <p:nvPicPr>
          <p:cNvPr id="4" name="Picture 3"/>
          <p:cNvPicPr>
            <a:picLocks noChangeAspect="1"/>
          </p:cNvPicPr>
          <p:nvPr/>
        </p:nvPicPr>
        <p:blipFill>
          <a:blip r:embed="rId2"/>
          <a:stretch>
            <a:fillRect/>
          </a:stretch>
        </p:blipFill>
        <p:spPr>
          <a:xfrm>
            <a:off x="2039021" y="4149969"/>
            <a:ext cx="4818979" cy="2708031"/>
          </a:xfrm>
          <a:prstGeom prst="rect">
            <a:avLst/>
          </a:prstGeom>
        </p:spPr>
      </p:pic>
    </p:spTree>
    <p:extLst>
      <p:ext uri="{BB962C8B-B14F-4D97-AF65-F5344CB8AC3E}">
        <p14:creationId xmlns:p14="http://schemas.microsoft.com/office/powerpoint/2010/main" val="28582613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t>Pada aplikasi KineMaster, semua fitur dasar editing klip video sudah ada, bahkan lebih lengkap. Mulai dari clip effect, speed control, rotate atau mirroring, color filter, color adjustment, volume envelope dan terakhir audio filter.</a:t>
            </a:r>
          </a:p>
        </p:txBody>
      </p:sp>
      <p:sp>
        <p:nvSpPr>
          <p:cNvPr id="5" name="Title 1"/>
          <p:cNvSpPr>
            <a:spLocks noGrp="1"/>
          </p:cNvSpPr>
          <p:nvPr>
            <p:ph type="title"/>
          </p:nvPr>
        </p:nvSpPr>
        <p:spPr>
          <a:xfrm>
            <a:off x="471488" y="365127"/>
            <a:ext cx="5915025" cy="1325563"/>
          </a:xfrm>
        </p:spPr>
        <p:txBody>
          <a:bodyPr>
            <a:normAutofit/>
          </a:bodyPr>
          <a:lstStyle/>
          <a:p>
            <a:r>
              <a:rPr lang="en-US" sz="4800">
                <a:solidFill>
                  <a:schemeClr val="bg1"/>
                </a:solidFill>
                <a:latin typeface="MoolBoran" panose="020B0100010101010101" pitchFamily="34" charset="0"/>
                <a:cs typeface="MoolBoran" panose="020B0100010101010101" pitchFamily="34" charset="0"/>
              </a:rPr>
              <a:t>Mengedit Klip Video</a:t>
            </a:r>
          </a:p>
        </p:txBody>
      </p:sp>
    </p:spTree>
    <p:extLst>
      <p:ext uri="{BB962C8B-B14F-4D97-AF65-F5344CB8AC3E}">
        <p14:creationId xmlns:p14="http://schemas.microsoft.com/office/powerpoint/2010/main" val="2183401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224</TotalTime>
  <Words>704</Words>
  <Application>Microsoft Office PowerPoint</Application>
  <PresentationFormat>Custom</PresentationFormat>
  <Paragraphs>38</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DaunPenh</vt:lpstr>
      <vt:lpstr>MoolBoran</vt:lpstr>
      <vt:lpstr>Office Theme</vt:lpstr>
      <vt:lpstr>MUDAH MEMBUAT VIDEO PEMBELAJARAN  </vt:lpstr>
      <vt:lpstr>PASCA PRODUKSI</vt:lpstr>
      <vt:lpstr>EDITING</vt:lpstr>
      <vt:lpstr>CUT</vt:lpstr>
      <vt:lpstr>MIX/DISSOLVE</vt:lpstr>
      <vt:lpstr>FADE</vt:lpstr>
      <vt:lpstr>UNSUR EDITING</vt:lpstr>
      <vt:lpstr>Aplikasi Editing Video Pembelajaran</vt:lpstr>
      <vt:lpstr>PowerPoint Presentation</vt:lpstr>
      <vt:lpstr>PowerPoint Presentation</vt:lpstr>
      <vt:lpstr>PowerPoint Presentation</vt:lpstr>
      <vt:lpstr>Menyisipkan Transisi</vt:lpstr>
      <vt:lpstr>Mengedit Klip Video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MUDAH MEMBUAT VIDEO PEMBELAJARAN  </dc:title>
  <dc:creator>Usnan Rofik</dc:creator>
  <cp:lastModifiedBy>Usnan Rofik</cp:lastModifiedBy>
  <cp:revision>4</cp:revision>
  <dcterms:created xsi:type="dcterms:W3CDTF">2020-09-24T11:25:46Z</dcterms:created>
  <dcterms:modified xsi:type="dcterms:W3CDTF">2020-09-24T15:10:35Z</dcterms:modified>
</cp:coreProperties>
</file>